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6" r:id="rId4"/>
    <p:sldId id="271" r:id="rId5"/>
    <p:sldId id="290" r:id="rId6"/>
    <p:sldId id="288" r:id="rId7"/>
    <p:sldId id="274" r:id="rId8"/>
    <p:sldId id="258" r:id="rId9"/>
    <p:sldId id="280" r:id="rId10"/>
    <p:sldId id="281" r:id="rId11"/>
    <p:sldId id="289" r:id="rId12"/>
    <p:sldId id="285" r:id="rId13"/>
    <p:sldId id="276" r:id="rId14"/>
    <p:sldId id="279" r:id="rId15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  <a:srgbClr val="FFE1F0"/>
    <a:srgbClr val="FF79BC"/>
    <a:srgbClr val="FFAFD7"/>
    <a:srgbClr val="FF3F9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8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3AC63-BAB7-4C4F-BCE2-321EA7F3ECD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B74954-DE4B-475D-93A3-B94873471725}">
      <dgm:prSet phldrT="[Texte]"/>
      <dgm:spPr>
        <a:solidFill>
          <a:srgbClr val="CC0066"/>
        </a:solidFill>
      </dgm:spPr>
      <dgm:t>
        <a:bodyPr/>
        <a:lstStyle/>
        <a:p>
          <a:r>
            <a:rPr lang="fr-FR" dirty="0"/>
            <a:t>Introduction</a:t>
          </a:r>
        </a:p>
      </dgm:t>
    </dgm:pt>
    <dgm:pt modelId="{06C83F7C-B04B-4037-BE24-8955147DAA94}" type="parTrans" cxnId="{D21E646D-F015-4A60-A224-70973783EA47}">
      <dgm:prSet/>
      <dgm:spPr/>
      <dgm:t>
        <a:bodyPr/>
        <a:lstStyle/>
        <a:p>
          <a:endParaRPr lang="fr-FR"/>
        </a:p>
      </dgm:t>
    </dgm:pt>
    <dgm:pt modelId="{CAE842F8-5384-4304-B298-87764DDF0FDC}" type="sibTrans" cxnId="{D21E646D-F015-4A60-A224-70973783EA47}">
      <dgm:prSet/>
      <dgm:spPr>
        <a:solidFill>
          <a:schemeClr val="bg1">
            <a:alpha val="90000"/>
          </a:schemeClr>
        </a:solid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7EC2435E-D36B-4EBA-A07F-D9F8492A133F}">
      <dgm:prSet phldrT="[Texte]"/>
      <dgm:spPr>
        <a:solidFill>
          <a:srgbClr val="CC0066"/>
        </a:solidFill>
      </dgm:spPr>
      <dgm:t>
        <a:bodyPr/>
        <a:lstStyle/>
        <a:p>
          <a:r>
            <a:rPr lang="fr-FR" dirty="0"/>
            <a:t>Matériels et méthode</a:t>
          </a:r>
        </a:p>
      </dgm:t>
    </dgm:pt>
    <dgm:pt modelId="{F71839CA-1B3D-4677-91D4-D755D4C2214C}" type="parTrans" cxnId="{FB0A90A3-DC3B-41E6-AFD1-D80F0D1FB6A8}">
      <dgm:prSet/>
      <dgm:spPr/>
      <dgm:t>
        <a:bodyPr/>
        <a:lstStyle/>
        <a:p>
          <a:endParaRPr lang="fr-FR"/>
        </a:p>
      </dgm:t>
    </dgm:pt>
    <dgm:pt modelId="{3CAE1C5A-CF21-4F5E-AAC4-9101C88BF0E6}" type="sibTrans" cxnId="{FB0A90A3-DC3B-41E6-AFD1-D80F0D1FB6A8}">
      <dgm:prSet/>
      <dgm:spPr>
        <a:solidFill>
          <a:schemeClr val="bg1">
            <a:alpha val="90000"/>
          </a:schemeClr>
        </a:solid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41B941BC-0A7B-478A-9317-025F519AAA44}">
      <dgm:prSet phldrT="[Texte]"/>
      <dgm:spPr>
        <a:solidFill>
          <a:srgbClr val="CC0066"/>
        </a:solidFill>
      </dgm:spPr>
      <dgm:t>
        <a:bodyPr/>
        <a:lstStyle/>
        <a:p>
          <a:r>
            <a:rPr lang="fr-FR" dirty="0"/>
            <a:t>Résultats</a:t>
          </a:r>
        </a:p>
      </dgm:t>
    </dgm:pt>
    <dgm:pt modelId="{A92C936E-0AF8-48E0-B89A-C9B8B54B8E84}" type="parTrans" cxnId="{77126AD8-2530-4A2B-A178-D7FEF3F4B07B}">
      <dgm:prSet/>
      <dgm:spPr/>
      <dgm:t>
        <a:bodyPr/>
        <a:lstStyle/>
        <a:p>
          <a:endParaRPr lang="fr-FR"/>
        </a:p>
      </dgm:t>
    </dgm:pt>
    <dgm:pt modelId="{8CC05BA7-6E55-4E0A-8D8C-9FA15DFB4804}" type="sibTrans" cxnId="{77126AD8-2530-4A2B-A178-D7FEF3F4B07B}">
      <dgm:prSet/>
      <dgm:spPr>
        <a:solidFill>
          <a:schemeClr val="bg1">
            <a:alpha val="90000"/>
          </a:schemeClr>
        </a:solid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5603A531-84CF-4826-BCB7-4D6B185C4E82}">
      <dgm:prSet/>
      <dgm:spPr>
        <a:solidFill>
          <a:srgbClr val="CC0066"/>
        </a:solidFill>
      </dgm:spPr>
      <dgm:t>
        <a:bodyPr/>
        <a:lstStyle/>
        <a:p>
          <a:r>
            <a:rPr lang="fr-FR" dirty="0"/>
            <a:t>Conclusion</a:t>
          </a:r>
        </a:p>
      </dgm:t>
    </dgm:pt>
    <dgm:pt modelId="{5A2E8B98-03E9-424A-B7B6-1E10E0671234}" type="parTrans" cxnId="{4F6C8F68-82AF-4C16-AF3C-EAC22A8D7B6B}">
      <dgm:prSet/>
      <dgm:spPr/>
      <dgm:t>
        <a:bodyPr/>
        <a:lstStyle/>
        <a:p>
          <a:endParaRPr lang="fr-FR"/>
        </a:p>
      </dgm:t>
    </dgm:pt>
    <dgm:pt modelId="{8FAC181D-4770-4D6B-BD2B-D72A1D73C37C}" type="sibTrans" cxnId="{4F6C8F68-82AF-4C16-AF3C-EAC22A8D7B6B}">
      <dgm:prSet/>
      <dgm:spPr/>
      <dgm:t>
        <a:bodyPr/>
        <a:lstStyle/>
        <a:p>
          <a:endParaRPr lang="fr-FR"/>
        </a:p>
      </dgm:t>
    </dgm:pt>
    <dgm:pt modelId="{DC0F06BC-05DA-4C11-9AE8-1DB5710E3F8A}" type="pres">
      <dgm:prSet presAssocID="{73D3AC63-BAB7-4C4F-BCE2-321EA7F3ECD8}" presName="outerComposite" presStyleCnt="0">
        <dgm:presLayoutVars>
          <dgm:chMax val="5"/>
          <dgm:dir/>
          <dgm:resizeHandles val="exact"/>
        </dgm:presLayoutVars>
      </dgm:prSet>
      <dgm:spPr/>
    </dgm:pt>
    <dgm:pt modelId="{A6D68102-D6D7-4D54-B1EC-9D9294FB930F}" type="pres">
      <dgm:prSet presAssocID="{73D3AC63-BAB7-4C4F-BCE2-321EA7F3ECD8}" presName="dummyMaxCanvas" presStyleCnt="0">
        <dgm:presLayoutVars/>
      </dgm:prSet>
      <dgm:spPr/>
    </dgm:pt>
    <dgm:pt modelId="{154E44E5-FDEE-4348-A82D-978F6166A2A6}" type="pres">
      <dgm:prSet presAssocID="{73D3AC63-BAB7-4C4F-BCE2-321EA7F3ECD8}" presName="FourNodes_1" presStyleLbl="node1" presStyleIdx="0" presStyleCnt="4" custLinFactNeighborX="659" custLinFactNeighborY="-719">
        <dgm:presLayoutVars>
          <dgm:bulletEnabled val="1"/>
        </dgm:presLayoutVars>
      </dgm:prSet>
      <dgm:spPr/>
    </dgm:pt>
    <dgm:pt modelId="{24D3DB1D-2B8A-4608-8E60-46ACDBD005D1}" type="pres">
      <dgm:prSet presAssocID="{73D3AC63-BAB7-4C4F-BCE2-321EA7F3ECD8}" presName="FourNodes_2" presStyleLbl="node1" presStyleIdx="1" presStyleCnt="4">
        <dgm:presLayoutVars>
          <dgm:bulletEnabled val="1"/>
        </dgm:presLayoutVars>
      </dgm:prSet>
      <dgm:spPr/>
    </dgm:pt>
    <dgm:pt modelId="{6F0EE191-681E-4CC6-A19A-B7A80EE60DFD}" type="pres">
      <dgm:prSet presAssocID="{73D3AC63-BAB7-4C4F-BCE2-321EA7F3ECD8}" presName="FourNodes_3" presStyleLbl="node1" presStyleIdx="2" presStyleCnt="4">
        <dgm:presLayoutVars>
          <dgm:bulletEnabled val="1"/>
        </dgm:presLayoutVars>
      </dgm:prSet>
      <dgm:spPr/>
    </dgm:pt>
    <dgm:pt modelId="{48AEE751-6AA8-47AF-9957-437432DC67AB}" type="pres">
      <dgm:prSet presAssocID="{73D3AC63-BAB7-4C4F-BCE2-321EA7F3ECD8}" presName="FourNodes_4" presStyleLbl="node1" presStyleIdx="3" presStyleCnt="4">
        <dgm:presLayoutVars>
          <dgm:bulletEnabled val="1"/>
        </dgm:presLayoutVars>
      </dgm:prSet>
      <dgm:spPr/>
    </dgm:pt>
    <dgm:pt modelId="{89369336-AD9C-4CE8-97DF-D3224FAAD286}" type="pres">
      <dgm:prSet presAssocID="{73D3AC63-BAB7-4C4F-BCE2-321EA7F3ECD8}" presName="FourConn_1-2" presStyleLbl="fgAccFollowNode1" presStyleIdx="0" presStyleCnt="3">
        <dgm:presLayoutVars>
          <dgm:bulletEnabled val="1"/>
        </dgm:presLayoutVars>
      </dgm:prSet>
      <dgm:spPr/>
    </dgm:pt>
    <dgm:pt modelId="{B2F6952E-AFEB-4B2D-84D1-12F773DF563E}" type="pres">
      <dgm:prSet presAssocID="{73D3AC63-BAB7-4C4F-BCE2-321EA7F3ECD8}" presName="FourConn_2-3" presStyleLbl="fgAccFollowNode1" presStyleIdx="1" presStyleCnt="3">
        <dgm:presLayoutVars>
          <dgm:bulletEnabled val="1"/>
        </dgm:presLayoutVars>
      </dgm:prSet>
      <dgm:spPr/>
    </dgm:pt>
    <dgm:pt modelId="{CFE2C5E0-BF51-450F-A678-EE46DA34A4EB}" type="pres">
      <dgm:prSet presAssocID="{73D3AC63-BAB7-4C4F-BCE2-321EA7F3ECD8}" presName="FourConn_3-4" presStyleLbl="fgAccFollowNode1" presStyleIdx="2" presStyleCnt="3">
        <dgm:presLayoutVars>
          <dgm:bulletEnabled val="1"/>
        </dgm:presLayoutVars>
      </dgm:prSet>
      <dgm:spPr/>
    </dgm:pt>
    <dgm:pt modelId="{AE22F79E-8895-4D51-AF0C-804D8D083530}" type="pres">
      <dgm:prSet presAssocID="{73D3AC63-BAB7-4C4F-BCE2-321EA7F3ECD8}" presName="FourNodes_1_text" presStyleLbl="node1" presStyleIdx="3" presStyleCnt="4">
        <dgm:presLayoutVars>
          <dgm:bulletEnabled val="1"/>
        </dgm:presLayoutVars>
      </dgm:prSet>
      <dgm:spPr/>
    </dgm:pt>
    <dgm:pt modelId="{29DA3CBE-1582-46CE-8BB7-A9DE6ED8649D}" type="pres">
      <dgm:prSet presAssocID="{73D3AC63-BAB7-4C4F-BCE2-321EA7F3ECD8}" presName="FourNodes_2_text" presStyleLbl="node1" presStyleIdx="3" presStyleCnt="4">
        <dgm:presLayoutVars>
          <dgm:bulletEnabled val="1"/>
        </dgm:presLayoutVars>
      </dgm:prSet>
      <dgm:spPr/>
    </dgm:pt>
    <dgm:pt modelId="{986B0532-24C5-44E3-BC23-D890B681E979}" type="pres">
      <dgm:prSet presAssocID="{73D3AC63-BAB7-4C4F-BCE2-321EA7F3ECD8}" presName="FourNodes_3_text" presStyleLbl="node1" presStyleIdx="3" presStyleCnt="4">
        <dgm:presLayoutVars>
          <dgm:bulletEnabled val="1"/>
        </dgm:presLayoutVars>
      </dgm:prSet>
      <dgm:spPr/>
    </dgm:pt>
    <dgm:pt modelId="{55B18125-C60D-4B18-9397-5FDD93BB628C}" type="pres">
      <dgm:prSet presAssocID="{73D3AC63-BAB7-4C4F-BCE2-321EA7F3ECD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43BC40F-EE12-4008-93BD-CDC0727756B6}" type="presOf" srcId="{CAE842F8-5384-4304-B298-87764DDF0FDC}" destId="{89369336-AD9C-4CE8-97DF-D3224FAAD286}" srcOrd="0" destOrd="0" presId="urn:microsoft.com/office/officeart/2005/8/layout/vProcess5"/>
    <dgm:cxn modelId="{6E9D5D31-D40E-4FFC-B9C5-538772B59239}" type="presOf" srcId="{5603A531-84CF-4826-BCB7-4D6B185C4E82}" destId="{55B18125-C60D-4B18-9397-5FDD93BB628C}" srcOrd="1" destOrd="0" presId="urn:microsoft.com/office/officeart/2005/8/layout/vProcess5"/>
    <dgm:cxn modelId="{2175DB33-B7A8-4948-B096-461E3D00ED44}" type="presOf" srcId="{9EB74954-DE4B-475D-93A3-B94873471725}" destId="{AE22F79E-8895-4D51-AF0C-804D8D083530}" srcOrd="1" destOrd="0" presId="urn:microsoft.com/office/officeart/2005/8/layout/vProcess5"/>
    <dgm:cxn modelId="{4F6C8F68-82AF-4C16-AF3C-EAC22A8D7B6B}" srcId="{73D3AC63-BAB7-4C4F-BCE2-321EA7F3ECD8}" destId="{5603A531-84CF-4826-BCB7-4D6B185C4E82}" srcOrd="3" destOrd="0" parTransId="{5A2E8B98-03E9-424A-B7B6-1E10E0671234}" sibTransId="{8FAC181D-4770-4D6B-BD2B-D72A1D73C37C}"/>
    <dgm:cxn modelId="{D21E646D-F015-4A60-A224-70973783EA47}" srcId="{73D3AC63-BAB7-4C4F-BCE2-321EA7F3ECD8}" destId="{9EB74954-DE4B-475D-93A3-B94873471725}" srcOrd="0" destOrd="0" parTransId="{06C83F7C-B04B-4037-BE24-8955147DAA94}" sibTransId="{CAE842F8-5384-4304-B298-87764DDF0FDC}"/>
    <dgm:cxn modelId="{96E3BE52-EA89-4F4A-8374-F82856D7338A}" type="presOf" srcId="{3CAE1C5A-CF21-4F5E-AAC4-9101C88BF0E6}" destId="{B2F6952E-AFEB-4B2D-84D1-12F773DF563E}" srcOrd="0" destOrd="0" presId="urn:microsoft.com/office/officeart/2005/8/layout/vProcess5"/>
    <dgm:cxn modelId="{49B3977B-5863-4617-927A-0A8FF9A10FD3}" type="presOf" srcId="{8CC05BA7-6E55-4E0A-8D8C-9FA15DFB4804}" destId="{CFE2C5E0-BF51-450F-A678-EE46DA34A4EB}" srcOrd="0" destOrd="0" presId="urn:microsoft.com/office/officeart/2005/8/layout/vProcess5"/>
    <dgm:cxn modelId="{46BD918D-3342-42BB-948B-EF77F42F2DF0}" type="presOf" srcId="{9EB74954-DE4B-475D-93A3-B94873471725}" destId="{154E44E5-FDEE-4348-A82D-978F6166A2A6}" srcOrd="0" destOrd="0" presId="urn:microsoft.com/office/officeart/2005/8/layout/vProcess5"/>
    <dgm:cxn modelId="{DF29289E-35CB-4C0B-9330-983BD3337A40}" type="presOf" srcId="{7EC2435E-D36B-4EBA-A07F-D9F8492A133F}" destId="{24D3DB1D-2B8A-4608-8E60-46ACDBD005D1}" srcOrd="0" destOrd="0" presId="urn:microsoft.com/office/officeart/2005/8/layout/vProcess5"/>
    <dgm:cxn modelId="{FB0A90A3-DC3B-41E6-AFD1-D80F0D1FB6A8}" srcId="{73D3AC63-BAB7-4C4F-BCE2-321EA7F3ECD8}" destId="{7EC2435E-D36B-4EBA-A07F-D9F8492A133F}" srcOrd="1" destOrd="0" parTransId="{F71839CA-1B3D-4677-91D4-D755D4C2214C}" sibTransId="{3CAE1C5A-CF21-4F5E-AAC4-9101C88BF0E6}"/>
    <dgm:cxn modelId="{2A39F8B9-7D2A-4B84-8BD4-BC9ABDCE1FCA}" type="presOf" srcId="{73D3AC63-BAB7-4C4F-BCE2-321EA7F3ECD8}" destId="{DC0F06BC-05DA-4C11-9AE8-1DB5710E3F8A}" srcOrd="0" destOrd="0" presId="urn:microsoft.com/office/officeart/2005/8/layout/vProcess5"/>
    <dgm:cxn modelId="{4CBE9AC5-9056-4A2C-9D0A-D453997814EA}" type="presOf" srcId="{7EC2435E-D36B-4EBA-A07F-D9F8492A133F}" destId="{29DA3CBE-1582-46CE-8BB7-A9DE6ED8649D}" srcOrd="1" destOrd="0" presId="urn:microsoft.com/office/officeart/2005/8/layout/vProcess5"/>
    <dgm:cxn modelId="{77126AD8-2530-4A2B-A178-D7FEF3F4B07B}" srcId="{73D3AC63-BAB7-4C4F-BCE2-321EA7F3ECD8}" destId="{41B941BC-0A7B-478A-9317-025F519AAA44}" srcOrd="2" destOrd="0" parTransId="{A92C936E-0AF8-48E0-B89A-C9B8B54B8E84}" sibTransId="{8CC05BA7-6E55-4E0A-8D8C-9FA15DFB4804}"/>
    <dgm:cxn modelId="{009695EF-D731-49A9-91F0-E4F63381416F}" type="presOf" srcId="{41B941BC-0A7B-478A-9317-025F519AAA44}" destId="{6F0EE191-681E-4CC6-A19A-B7A80EE60DFD}" srcOrd="0" destOrd="0" presId="urn:microsoft.com/office/officeart/2005/8/layout/vProcess5"/>
    <dgm:cxn modelId="{222F76F2-9FB7-4ECC-8ABB-015E289D54EB}" type="presOf" srcId="{5603A531-84CF-4826-BCB7-4D6B185C4E82}" destId="{48AEE751-6AA8-47AF-9957-437432DC67AB}" srcOrd="0" destOrd="0" presId="urn:microsoft.com/office/officeart/2005/8/layout/vProcess5"/>
    <dgm:cxn modelId="{666DF0F9-97EB-495A-8743-F775D807AB77}" type="presOf" srcId="{41B941BC-0A7B-478A-9317-025F519AAA44}" destId="{986B0532-24C5-44E3-BC23-D890B681E979}" srcOrd="1" destOrd="0" presId="urn:microsoft.com/office/officeart/2005/8/layout/vProcess5"/>
    <dgm:cxn modelId="{41D57CCF-4412-472A-AC5B-BB5CFB8AC8E0}" type="presParOf" srcId="{DC0F06BC-05DA-4C11-9AE8-1DB5710E3F8A}" destId="{A6D68102-D6D7-4D54-B1EC-9D9294FB930F}" srcOrd="0" destOrd="0" presId="urn:microsoft.com/office/officeart/2005/8/layout/vProcess5"/>
    <dgm:cxn modelId="{F0D83467-98B7-45E4-B450-B98653355195}" type="presParOf" srcId="{DC0F06BC-05DA-4C11-9AE8-1DB5710E3F8A}" destId="{154E44E5-FDEE-4348-A82D-978F6166A2A6}" srcOrd="1" destOrd="0" presId="urn:microsoft.com/office/officeart/2005/8/layout/vProcess5"/>
    <dgm:cxn modelId="{B731B4A5-7750-400C-AC45-DC5C99FDB76D}" type="presParOf" srcId="{DC0F06BC-05DA-4C11-9AE8-1DB5710E3F8A}" destId="{24D3DB1D-2B8A-4608-8E60-46ACDBD005D1}" srcOrd="2" destOrd="0" presId="urn:microsoft.com/office/officeart/2005/8/layout/vProcess5"/>
    <dgm:cxn modelId="{8C7E726F-D023-4E91-B96C-850BDE5B30BF}" type="presParOf" srcId="{DC0F06BC-05DA-4C11-9AE8-1DB5710E3F8A}" destId="{6F0EE191-681E-4CC6-A19A-B7A80EE60DFD}" srcOrd="3" destOrd="0" presId="urn:microsoft.com/office/officeart/2005/8/layout/vProcess5"/>
    <dgm:cxn modelId="{BCE7546A-1B37-4ACC-9C0F-6265B38C1425}" type="presParOf" srcId="{DC0F06BC-05DA-4C11-9AE8-1DB5710E3F8A}" destId="{48AEE751-6AA8-47AF-9957-437432DC67AB}" srcOrd="4" destOrd="0" presId="urn:microsoft.com/office/officeart/2005/8/layout/vProcess5"/>
    <dgm:cxn modelId="{D7D2B4A7-7250-4404-BFA0-FB1126C01A96}" type="presParOf" srcId="{DC0F06BC-05DA-4C11-9AE8-1DB5710E3F8A}" destId="{89369336-AD9C-4CE8-97DF-D3224FAAD286}" srcOrd="5" destOrd="0" presId="urn:microsoft.com/office/officeart/2005/8/layout/vProcess5"/>
    <dgm:cxn modelId="{97549244-3E47-4355-8D59-2B2649241FE7}" type="presParOf" srcId="{DC0F06BC-05DA-4C11-9AE8-1DB5710E3F8A}" destId="{B2F6952E-AFEB-4B2D-84D1-12F773DF563E}" srcOrd="6" destOrd="0" presId="urn:microsoft.com/office/officeart/2005/8/layout/vProcess5"/>
    <dgm:cxn modelId="{33226412-F8FF-427D-A564-77C31AB68639}" type="presParOf" srcId="{DC0F06BC-05DA-4C11-9AE8-1DB5710E3F8A}" destId="{CFE2C5E0-BF51-450F-A678-EE46DA34A4EB}" srcOrd="7" destOrd="0" presId="urn:microsoft.com/office/officeart/2005/8/layout/vProcess5"/>
    <dgm:cxn modelId="{B23D79B1-0B42-4DF6-A06A-906A9949C4FF}" type="presParOf" srcId="{DC0F06BC-05DA-4C11-9AE8-1DB5710E3F8A}" destId="{AE22F79E-8895-4D51-AF0C-804D8D083530}" srcOrd="8" destOrd="0" presId="urn:microsoft.com/office/officeart/2005/8/layout/vProcess5"/>
    <dgm:cxn modelId="{61A258E9-466F-4B3F-9713-492E5B05594A}" type="presParOf" srcId="{DC0F06BC-05DA-4C11-9AE8-1DB5710E3F8A}" destId="{29DA3CBE-1582-46CE-8BB7-A9DE6ED8649D}" srcOrd="9" destOrd="0" presId="urn:microsoft.com/office/officeart/2005/8/layout/vProcess5"/>
    <dgm:cxn modelId="{7C91F46A-2759-4EBE-AEC3-4AF8EE3ADB31}" type="presParOf" srcId="{DC0F06BC-05DA-4C11-9AE8-1DB5710E3F8A}" destId="{986B0532-24C5-44E3-BC23-D890B681E979}" srcOrd="10" destOrd="0" presId="urn:microsoft.com/office/officeart/2005/8/layout/vProcess5"/>
    <dgm:cxn modelId="{2EFD80ED-4648-4830-AC79-09F0231EE2BC}" type="presParOf" srcId="{DC0F06BC-05DA-4C11-9AE8-1DB5710E3F8A}" destId="{55B18125-C60D-4B18-9397-5FDD93BB628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6B021-9CAB-4334-B210-77A9F6374F9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840F92-DBA1-430F-8348-0378A11926F9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Mails</a:t>
          </a:r>
        </a:p>
      </dgm:t>
    </dgm:pt>
    <dgm:pt modelId="{9A0F662F-4596-4C7B-AD6B-B39D4E1BF1B8}" type="parTrans" cxnId="{2116438F-33C9-40D0-AD29-0BB99CBA47AD}">
      <dgm:prSet/>
      <dgm:spPr/>
      <dgm:t>
        <a:bodyPr/>
        <a:lstStyle/>
        <a:p>
          <a:endParaRPr lang="fr-FR"/>
        </a:p>
      </dgm:t>
    </dgm:pt>
    <dgm:pt modelId="{3D0B3EB2-82A2-4529-8AD0-3C1227B714D2}" type="sibTrans" cxnId="{2116438F-33C9-40D0-AD29-0BB99CBA47AD}">
      <dgm:prSet/>
      <dgm:spPr/>
      <dgm:t>
        <a:bodyPr/>
        <a:lstStyle/>
        <a:p>
          <a:endParaRPr lang="fr-FR"/>
        </a:p>
      </dgm:t>
    </dgm:pt>
    <dgm:pt modelId="{5B690132-40EF-41FA-A77F-019C7D3EB6DF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Appels</a:t>
          </a:r>
        </a:p>
      </dgm:t>
    </dgm:pt>
    <dgm:pt modelId="{F3023D7E-8425-4895-99C9-98EAE9160BB8}" type="parTrans" cxnId="{6114B12F-EC02-4008-B12E-E1EEAB2A0FA9}">
      <dgm:prSet/>
      <dgm:spPr/>
      <dgm:t>
        <a:bodyPr/>
        <a:lstStyle/>
        <a:p>
          <a:endParaRPr lang="fr-FR"/>
        </a:p>
      </dgm:t>
    </dgm:pt>
    <dgm:pt modelId="{4D28B6E3-1074-40BB-B01B-5C40133D056D}" type="sibTrans" cxnId="{6114B12F-EC02-4008-B12E-E1EEAB2A0FA9}">
      <dgm:prSet/>
      <dgm:spPr/>
      <dgm:t>
        <a:bodyPr/>
        <a:lstStyle/>
        <a:p>
          <a:endParaRPr lang="fr-FR"/>
        </a:p>
      </dgm:t>
    </dgm:pt>
    <dgm:pt modelId="{F179E844-CA4F-435A-8780-C3F411AD217F}">
      <dgm:prSet phldrT="[Texte]"/>
      <dgm:spPr>
        <a:solidFill>
          <a:srgbClr val="FF0066"/>
        </a:solidFill>
      </dgm:spPr>
      <dgm:t>
        <a:bodyPr/>
        <a:lstStyle/>
        <a:p>
          <a:r>
            <a:rPr lang="fr-FR" dirty="0"/>
            <a:t>6 premiers mois</a:t>
          </a:r>
        </a:p>
      </dgm:t>
    </dgm:pt>
    <dgm:pt modelId="{4730DC9C-97D7-4EFB-B88B-2B478286EA1A}" type="parTrans" cxnId="{31DEB8CD-3B9E-4598-AAFC-B0B607416C69}">
      <dgm:prSet/>
      <dgm:spPr/>
      <dgm:t>
        <a:bodyPr/>
        <a:lstStyle/>
        <a:p>
          <a:endParaRPr lang="fr-FR"/>
        </a:p>
      </dgm:t>
    </dgm:pt>
    <dgm:pt modelId="{19DA4ED3-1D74-450C-9DCE-A585D75B32B1}" type="sibTrans" cxnId="{31DEB8CD-3B9E-4598-AAFC-B0B607416C69}">
      <dgm:prSet/>
      <dgm:spPr/>
      <dgm:t>
        <a:bodyPr/>
        <a:lstStyle/>
        <a:p>
          <a:endParaRPr lang="fr-FR"/>
        </a:p>
      </dgm:t>
    </dgm:pt>
    <dgm:pt modelId="{67B91136-08B3-4BB6-8A09-37B13BE41C80}">
      <dgm:prSet phldrT="[Texte]"/>
      <dgm:spPr/>
      <dgm:t>
        <a:bodyPr/>
        <a:lstStyle/>
        <a:p>
          <a:endParaRPr lang="fr-FR" dirty="0">
            <a:solidFill>
              <a:schemeClr val="bg1"/>
            </a:solidFill>
          </a:endParaRPr>
        </a:p>
      </dgm:t>
    </dgm:pt>
    <dgm:pt modelId="{23183E05-B59B-4AE5-98D2-0055B62D2BB8}" type="sibTrans" cxnId="{9353EF43-874F-4B52-A163-78683370D900}">
      <dgm:prSet/>
      <dgm:spPr/>
      <dgm:t>
        <a:bodyPr/>
        <a:lstStyle/>
        <a:p>
          <a:endParaRPr lang="fr-FR"/>
        </a:p>
      </dgm:t>
    </dgm:pt>
    <dgm:pt modelId="{3855FB88-7E2C-4082-B9F1-5445612D26BE}" type="parTrans" cxnId="{9353EF43-874F-4B52-A163-78683370D900}">
      <dgm:prSet/>
      <dgm:spPr/>
      <dgm:t>
        <a:bodyPr/>
        <a:lstStyle/>
        <a:p>
          <a:endParaRPr lang="fr-FR"/>
        </a:p>
      </dgm:t>
    </dgm:pt>
    <dgm:pt modelId="{58A05CA6-538D-4D83-B1A6-F8E60A51602B}" type="pres">
      <dgm:prSet presAssocID="{D766B021-9CAB-4334-B210-77A9F6374F92}" presName="Name0" presStyleCnt="0">
        <dgm:presLayoutVars>
          <dgm:chMax val="4"/>
          <dgm:resizeHandles val="exact"/>
        </dgm:presLayoutVars>
      </dgm:prSet>
      <dgm:spPr/>
    </dgm:pt>
    <dgm:pt modelId="{1868BF64-0B3C-40C9-B886-D7DC1F96153B}" type="pres">
      <dgm:prSet presAssocID="{D766B021-9CAB-4334-B210-77A9F6374F92}" presName="ellipse" presStyleLbl="trBgShp" presStyleIdx="0" presStyleCnt="1" custLinFactNeighborX="155" custLinFactNeighborY="79159"/>
      <dgm:spPr>
        <a:solidFill>
          <a:schemeClr val="accent4">
            <a:lumMod val="50000"/>
            <a:lumOff val="50000"/>
            <a:alpha val="40000"/>
          </a:schemeClr>
        </a:solidFill>
      </dgm:spPr>
    </dgm:pt>
    <dgm:pt modelId="{00E0613B-E92A-4C07-A88F-2311C7362160}" type="pres">
      <dgm:prSet presAssocID="{D766B021-9CAB-4334-B210-77A9F6374F92}" presName="arrow1" presStyleLbl="fgShp" presStyleIdx="0" presStyleCnt="1" custScaleX="9345" custLinFactY="73750" custLinFactNeighborX="6262" custLinFactNeighborY="100000"/>
      <dgm:spPr/>
    </dgm:pt>
    <dgm:pt modelId="{1E777EB1-3AB2-427C-BA5A-136DF3715AFA}" type="pres">
      <dgm:prSet presAssocID="{D766B021-9CAB-4334-B210-77A9F6374F92}" presName="rectangle" presStyleLbl="revTx" presStyleIdx="0" presStyleCnt="1" custLinFactNeighborX="-89386" custLinFactNeighborY="-96194">
        <dgm:presLayoutVars>
          <dgm:bulletEnabled val="1"/>
        </dgm:presLayoutVars>
      </dgm:prSet>
      <dgm:spPr/>
    </dgm:pt>
    <dgm:pt modelId="{0EDD803D-D4B6-480B-B064-1A0527D86A90}" type="pres">
      <dgm:prSet presAssocID="{5B690132-40EF-41FA-A77F-019C7D3EB6DF}" presName="item1" presStyleLbl="node1" presStyleIdx="0" presStyleCnt="3" custLinFactNeighborX="-20433" custLinFactNeighborY="-37505">
        <dgm:presLayoutVars>
          <dgm:bulletEnabled val="1"/>
        </dgm:presLayoutVars>
      </dgm:prSet>
      <dgm:spPr/>
    </dgm:pt>
    <dgm:pt modelId="{44E8A41A-FE0F-48CD-94B7-E90D83C6D65B}" type="pres">
      <dgm:prSet presAssocID="{F179E844-CA4F-435A-8780-C3F411AD217F}" presName="item2" presStyleLbl="node1" presStyleIdx="1" presStyleCnt="3" custLinFactX="15226" custLinFactY="23246" custLinFactNeighborX="100000" custLinFactNeighborY="100000">
        <dgm:presLayoutVars>
          <dgm:bulletEnabled val="1"/>
        </dgm:presLayoutVars>
      </dgm:prSet>
      <dgm:spPr/>
    </dgm:pt>
    <dgm:pt modelId="{2047C5E7-C739-4B52-A855-78D0FEE0D1C8}" type="pres">
      <dgm:prSet presAssocID="{67B91136-08B3-4BB6-8A09-37B13BE41C80}" presName="item3" presStyleLbl="node1" presStyleIdx="2" presStyleCnt="3" custLinFactY="91001" custLinFactNeighborX="-70648" custLinFactNeighborY="100000">
        <dgm:presLayoutVars>
          <dgm:bulletEnabled val="1"/>
        </dgm:presLayoutVars>
      </dgm:prSet>
      <dgm:spPr/>
    </dgm:pt>
    <dgm:pt modelId="{37DEE54D-0950-41ED-9B2C-3D1BAEF51FA0}" type="pres">
      <dgm:prSet presAssocID="{D766B021-9CAB-4334-B210-77A9F6374F92}" presName="funnel" presStyleLbl="trAlignAcc1" presStyleIdx="0" presStyleCnt="1" custLinFactNeighborX="1035" custLinFactNeighborY="32647"/>
      <dgm:spPr>
        <a:ln>
          <a:solidFill>
            <a:schemeClr val="bg2"/>
          </a:solidFill>
        </a:ln>
      </dgm:spPr>
    </dgm:pt>
  </dgm:ptLst>
  <dgm:cxnLst>
    <dgm:cxn modelId="{6114B12F-EC02-4008-B12E-E1EEAB2A0FA9}" srcId="{D766B021-9CAB-4334-B210-77A9F6374F92}" destId="{5B690132-40EF-41FA-A77F-019C7D3EB6DF}" srcOrd="1" destOrd="0" parTransId="{F3023D7E-8425-4895-99C9-98EAE9160BB8}" sibTransId="{4D28B6E3-1074-40BB-B01B-5C40133D056D}"/>
    <dgm:cxn modelId="{9353EF43-874F-4B52-A163-78683370D900}" srcId="{D766B021-9CAB-4334-B210-77A9F6374F92}" destId="{67B91136-08B3-4BB6-8A09-37B13BE41C80}" srcOrd="3" destOrd="0" parTransId="{3855FB88-7E2C-4082-B9F1-5445612D26BE}" sibTransId="{23183E05-B59B-4AE5-98D2-0055B62D2BB8}"/>
    <dgm:cxn modelId="{DDE56578-3BC4-4996-9C02-E33DAB2B07F8}" type="presOf" srcId="{D766B021-9CAB-4334-B210-77A9F6374F92}" destId="{58A05CA6-538D-4D83-B1A6-F8E60A51602B}" srcOrd="0" destOrd="0" presId="urn:microsoft.com/office/officeart/2005/8/layout/funnel1"/>
    <dgm:cxn modelId="{D3CEE778-245C-4D8E-B684-FE116A1B4431}" type="presOf" srcId="{5B690132-40EF-41FA-A77F-019C7D3EB6DF}" destId="{44E8A41A-FE0F-48CD-94B7-E90D83C6D65B}" srcOrd="0" destOrd="0" presId="urn:microsoft.com/office/officeart/2005/8/layout/funnel1"/>
    <dgm:cxn modelId="{2116438F-33C9-40D0-AD29-0BB99CBA47AD}" srcId="{D766B021-9CAB-4334-B210-77A9F6374F92}" destId="{BC840F92-DBA1-430F-8348-0378A11926F9}" srcOrd="0" destOrd="0" parTransId="{9A0F662F-4596-4C7B-AD6B-B39D4E1BF1B8}" sibTransId="{3D0B3EB2-82A2-4529-8AD0-3C1227B714D2}"/>
    <dgm:cxn modelId="{053CC198-A67B-4780-9A54-3C162E04B32D}" type="presOf" srcId="{67B91136-08B3-4BB6-8A09-37B13BE41C80}" destId="{1E777EB1-3AB2-427C-BA5A-136DF3715AFA}" srcOrd="0" destOrd="0" presId="urn:microsoft.com/office/officeart/2005/8/layout/funnel1"/>
    <dgm:cxn modelId="{E530CAC8-C024-4F43-8E12-4A6FFA477C75}" type="presOf" srcId="{F179E844-CA4F-435A-8780-C3F411AD217F}" destId="{0EDD803D-D4B6-480B-B064-1A0527D86A90}" srcOrd="0" destOrd="0" presId="urn:microsoft.com/office/officeart/2005/8/layout/funnel1"/>
    <dgm:cxn modelId="{31DEB8CD-3B9E-4598-AAFC-B0B607416C69}" srcId="{D766B021-9CAB-4334-B210-77A9F6374F92}" destId="{F179E844-CA4F-435A-8780-C3F411AD217F}" srcOrd="2" destOrd="0" parTransId="{4730DC9C-97D7-4EFB-B88B-2B478286EA1A}" sibTransId="{19DA4ED3-1D74-450C-9DCE-A585D75B32B1}"/>
    <dgm:cxn modelId="{F4BB40EE-56C4-4E0E-ABE5-B61D8338D854}" type="presOf" srcId="{BC840F92-DBA1-430F-8348-0378A11926F9}" destId="{2047C5E7-C739-4B52-A855-78D0FEE0D1C8}" srcOrd="0" destOrd="0" presId="urn:microsoft.com/office/officeart/2005/8/layout/funnel1"/>
    <dgm:cxn modelId="{24D9CD7B-8AA2-42C2-A27E-F5F6DA36A606}" type="presParOf" srcId="{58A05CA6-538D-4D83-B1A6-F8E60A51602B}" destId="{1868BF64-0B3C-40C9-B886-D7DC1F96153B}" srcOrd="0" destOrd="0" presId="urn:microsoft.com/office/officeart/2005/8/layout/funnel1"/>
    <dgm:cxn modelId="{E099FFDB-B416-49F0-B6A9-31CA0DB3711B}" type="presParOf" srcId="{58A05CA6-538D-4D83-B1A6-F8E60A51602B}" destId="{00E0613B-E92A-4C07-A88F-2311C7362160}" srcOrd="1" destOrd="0" presId="urn:microsoft.com/office/officeart/2005/8/layout/funnel1"/>
    <dgm:cxn modelId="{B835928D-8D01-43F4-84F5-D3B9F27D7C32}" type="presParOf" srcId="{58A05CA6-538D-4D83-B1A6-F8E60A51602B}" destId="{1E777EB1-3AB2-427C-BA5A-136DF3715AFA}" srcOrd="2" destOrd="0" presId="urn:microsoft.com/office/officeart/2005/8/layout/funnel1"/>
    <dgm:cxn modelId="{A9423944-4F5E-4501-9C79-AD706C074E96}" type="presParOf" srcId="{58A05CA6-538D-4D83-B1A6-F8E60A51602B}" destId="{0EDD803D-D4B6-480B-B064-1A0527D86A90}" srcOrd="3" destOrd="0" presId="urn:microsoft.com/office/officeart/2005/8/layout/funnel1"/>
    <dgm:cxn modelId="{1964DBA4-F479-4013-A9B6-C1C0B07BA2C1}" type="presParOf" srcId="{58A05CA6-538D-4D83-B1A6-F8E60A51602B}" destId="{44E8A41A-FE0F-48CD-94B7-E90D83C6D65B}" srcOrd="4" destOrd="0" presId="urn:microsoft.com/office/officeart/2005/8/layout/funnel1"/>
    <dgm:cxn modelId="{9C855E39-3A17-451A-86E6-51A182A97D5C}" type="presParOf" srcId="{58A05CA6-538D-4D83-B1A6-F8E60A51602B}" destId="{2047C5E7-C739-4B52-A855-78D0FEE0D1C8}" srcOrd="5" destOrd="0" presId="urn:microsoft.com/office/officeart/2005/8/layout/funnel1"/>
    <dgm:cxn modelId="{489CC71F-E2DB-4632-8FD1-594A009B26A9}" type="presParOf" srcId="{58A05CA6-538D-4D83-B1A6-F8E60A51602B}" destId="{37DEE54D-0950-41ED-9B2C-3D1BAEF51FA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F0B22-8DC8-4B13-A6BC-5362716C038C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26A35405-18E4-4DD7-8E50-94FDE6CDDC16}">
      <dgm:prSet phldrT="[Texte]"/>
      <dgm:spPr/>
      <dgm:t>
        <a:bodyPr/>
        <a:lstStyle/>
        <a:p>
          <a:r>
            <a:rPr lang="fr-FR" dirty="0"/>
            <a:t>2020</a:t>
          </a:r>
        </a:p>
      </dgm:t>
    </dgm:pt>
    <dgm:pt modelId="{37D5535D-33B9-44E5-91CC-C57AC32CFA50}" type="parTrans" cxnId="{33DF6D2C-DF0E-4958-9797-A3EB39F280CC}">
      <dgm:prSet/>
      <dgm:spPr/>
      <dgm:t>
        <a:bodyPr/>
        <a:lstStyle/>
        <a:p>
          <a:endParaRPr lang="fr-FR"/>
        </a:p>
      </dgm:t>
    </dgm:pt>
    <dgm:pt modelId="{9BE948D9-7650-472A-B323-B74527372F3F}" type="sibTrans" cxnId="{33DF6D2C-DF0E-4958-9797-A3EB39F280CC}">
      <dgm:prSet/>
      <dgm:spPr/>
      <dgm:t>
        <a:bodyPr/>
        <a:lstStyle/>
        <a:p>
          <a:endParaRPr lang="fr-FR"/>
        </a:p>
      </dgm:t>
    </dgm:pt>
    <dgm:pt modelId="{869CE280-7EFF-40DD-BE23-191B20F4C4E9}">
      <dgm:prSet phldrT="[Texte]"/>
      <dgm:spPr>
        <a:solidFill>
          <a:srgbClr val="FF79BC"/>
        </a:solidFill>
      </dgm:spPr>
      <dgm:t>
        <a:bodyPr/>
        <a:lstStyle/>
        <a:p>
          <a:r>
            <a:rPr lang="fr-FR" dirty="0"/>
            <a:t>320</a:t>
          </a:r>
        </a:p>
      </dgm:t>
    </dgm:pt>
    <dgm:pt modelId="{860F40D6-7583-4FF3-B353-9E5F7BF0E376}" type="parTrans" cxnId="{43FB6095-E4E6-473B-9848-406D2462197D}">
      <dgm:prSet/>
      <dgm:spPr/>
      <dgm:t>
        <a:bodyPr/>
        <a:lstStyle/>
        <a:p>
          <a:endParaRPr lang="fr-FR"/>
        </a:p>
      </dgm:t>
    </dgm:pt>
    <dgm:pt modelId="{EC8F53E0-7693-4B67-A386-0B1D28AD492E}" type="sibTrans" cxnId="{43FB6095-E4E6-473B-9848-406D2462197D}">
      <dgm:prSet/>
      <dgm:spPr/>
      <dgm:t>
        <a:bodyPr/>
        <a:lstStyle/>
        <a:p>
          <a:endParaRPr lang="fr-FR"/>
        </a:p>
      </dgm:t>
    </dgm:pt>
    <dgm:pt modelId="{141F8020-E963-41B9-8F04-9374E3ADB608}">
      <dgm:prSet phldrT="[Texte]"/>
      <dgm:spPr>
        <a:noFill/>
        <a:ln>
          <a:noFill/>
        </a:ln>
      </dgm:spPr>
      <dgm:t>
        <a:bodyPr/>
        <a:lstStyle/>
        <a:p>
          <a:endParaRPr lang="fr-FR" dirty="0"/>
        </a:p>
      </dgm:t>
    </dgm:pt>
    <dgm:pt modelId="{742C0B7E-3926-4D48-B6DB-B567FD81A3B4}" type="parTrans" cxnId="{10FE235F-FA36-4F81-832C-40FE80309B4C}">
      <dgm:prSet/>
      <dgm:spPr/>
      <dgm:t>
        <a:bodyPr/>
        <a:lstStyle/>
        <a:p>
          <a:endParaRPr lang="fr-FR"/>
        </a:p>
      </dgm:t>
    </dgm:pt>
    <dgm:pt modelId="{5EE2943A-9693-422E-A8D8-89A4D39BFB46}" type="sibTrans" cxnId="{10FE235F-FA36-4F81-832C-40FE80309B4C}">
      <dgm:prSet/>
      <dgm:spPr/>
      <dgm:t>
        <a:bodyPr/>
        <a:lstStyle/>
        <a:p>
          <a:endParaRPr lang="fr-FR"/>
        </a:p>
      </dgm:t>
    </dgm:pt>
    <dgm:pt modelId="{45834363-FEF7-4207-9C6D-5A38678D16AA}">
      <dgm:prSet phldrT="[Texte]"/>
      <dgm:spPr/>
      <dgm:t>
        <a:bodyPr/>
        <a:lstStyle/>
        <a:p>
          <a:r>
            <a:rPr lang="fr-FR" dirty="0"/>
            <a:t>2021</a:t>
          </a:r>
        </a:p>
      </dgm:t>
    </dgm:pt>
    <dgm:pt modelId="{649B487E-98CB-42B6-A7BE-2511793D80EA}" type="parTrans" cxnId="{62186042-4C75-4097-9D00-EAFA9D39C97F}">
      <dgm:prSet/>
      <dgm:spPr/>
      <dgm:t>
        <a:bodyPr/>
        <a:lstStyle/>
        <a:p>
          <a:endParaRPr lang="fr-FR"/>
        </a:p>
      </dgm:t>
    </dgm:pt>
    <dgm:pt modelId="{18A8F2C1-CF1A-4496-AFAD-A4647C0ADA1F}" type="sibTrans" cxnId="{62186042-4C75-4097-9D00-EAFA9D39C97F}">
      <dgm:prSet/>
      <dgm:spPr/>
      <dgm:t>
        <a:bodyPr/>
        <a:lstStyle/>
        <a:p>
          <a:endParaRPr lang="fr-FR"/>
        </a:p>
      </dgm:t>
    </dgm:pt>
    <dgm:pt modelId="{7B7E0F72-51F8-478A-B4BF-06683A80BCA5}">
      <dgm:prSet phldrT="[Texte]"/>
      <dgm:spPr>
        <a:solidFill>
          <a:srgbClr val="CC0066"/>
        </a:solidFill>
      </dgm:spPr>
      <dgm:t>
        <a:bodyPr/>
        <a:lstStyle/>
        <a:p>
          <a:r>
            <a:rPr lang="fr-FR" dirty="0"/>
            <a:t>413</a:t>
          </a:r>
        </a:p>
      </dgm:t>
    </dgm:pt>
    <dgm:pt modelId="{B6BE9E48-41D7-40E4-A105-79A6B5281F5E}" type="parTrans" cxnId="{FBE5824A-6C5D-4BFD-861E-3FB262DF0C65}">
      <dgm:prSet/>
      <dgm:spPr/>
      <dgm:t>
        <a:bodyPr/>
        <a:lstStyle/>
        <a:p>
          <a:endParaRPr lang="fr-FR"/>
        </a:p>
      </dgm:t>
    </dgm:pt>
    <dgm:pt modelId="{C2F3E7BA-723D-4520-8103-9B7DF6E4AD7E}" type="sibTrans" cxnId="{FBE5824A-6C5D-4BFD-861E-3FB262DF0C65}">
      <dgm:prSet/>
      <dgm:spPr/>
      <dgm:t>
        <a:bodyPr/>
        <a:lstStyle/>
        <a:p>
          <a:endParaRPr lang="fr-FR"/>
        </a:p>
      </dgm:t>
    </dgm:pt>
    <dgm:pt modelId="{3264381E-7D0C-4B49-A96E-12BB3D6B4136}">
      <dgm:prSet phldrT="[Texte]"/>
      <dgm:spPr>
        <a:noFill/>
        <a:ln>
          <a:noFill/>
        </a:ln>
      </dgm:spPr>
      <dgm:t>
        <a:bodyPr/>
        <a:lstStyle/>
        <a:p>
          <a:endParaRPr lang="fr-FR" dirty="0"/>
        </a:p>
      </dgm:t>
    </dgm:pt>
    <dgm:pt modelId="{2535B0F3-4A2D-4BB9-81BC-2226CCB4239E}" type="parTrans" cxnId="{7AF93576-FE94-4B8B-B3F4-BA8343FDD2B0}">
      <dgm:prSet/>
      <dgm:spPr/>
      <dgm:t>
        <a:bodyPr/>
        <a:lstStyle/>
        <a:p>
          <a:endParaRPr lang="fr-FR"/>
        </a:p>
      </dgm:t>
    </dgm:pt>
    <dgm:pt modelId="{20158D55-D748-4FA2-9C0C-D0465750BE4E}" type="sibTrans" cxnId="{7AF93576-FE94-4B8B-B3F4-BA8343FDD2B0}">
      <dgm:prSet/>
      <dgm:spPr/>
      <dgm:t>
        <a:bodyPr/>
        <a:lstStyle/>
        <a:p>
          <a:endParaRPr lang="fr-FR"/>
        </a:p>
      </dgm:t>
    </dgm:pt>
    <dgm:pt modelId="{1904BE28-A0A4-4AF0-BFF5-58FD06CE111A}">
      <dgm:prSet phldrT="[Texte]"/>
      <dgm:spPr>
        <a:noFill/>
        <a:ln>
          <a:noFill/>
        </a:ln>
      </dgm:spPr>
      <dgm:t>
        <a:bodyPr/>
        <a:lstStyle/>
        <a:p>
          <a:endParaRPr lang="fr-FR" dirty="0"/>
        </a:p>
      </dgm:t>
    </dgm:pt>
    <dgm:pt modelId="{3D3DAA10-C93E-4CFB-97F9-B7D0D46400E0}" type="sibTrans" cxnId="{CEDE7581-55D9-4F15-98D7-ED12FFDA6407}">
      <dgm:prSet/>
      <dgm:spPr/>
      <dgm:t>
        <a:bodyPr/>
        <a:lstStyle/>
        <a:p>
          <a:endParaRPr lang="fr-FR"/>
        </a:p>
      </dgm:t>
    </dgm:pt>
    <dgm:pt modelId="{9A16695A-8C3E-426B-974C-5AB1D6CE8573}" type="parTrans" cxnId="{CEDE7581-55D9-4F15-98D7-ED12FFDA6407}">
      <dgm:prSet/>
      <dgm:spPr/>
      <dgm:t>
        <a:bodyPr/>
        <a:lstStyle/>
        <a:p>
          <a:endParaRPr lang="fr-FR"/>
        </a:p>
      </dgm:t>
    </dgm:pt>
    <dgm:pt modelId="{4656821F-A650-41B4-A486-392BC01D4963}" type="pres">
      <dgm:prSet presAssocID="{D27F0B22-8DC8-4B13-A6BC-5362716C038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073C12A-AC03-4298-B8D7-E4007A78D418}" type="pres">
      <dgm:prSet presAssocID="{D27F0B22-8DC8-4B13-A6BC-5362716C038C}" presName="dummyMaxCanvas" presStyleCnt="0"/>
      <dgm:spPr/>
    </dgm:pt>
    <dgm:pt modelId="{F8AE1D7E-E906-4648-B61A-E82BE8280B57}" type="pres">
      <dgm:prSet presAssocID="{D27F0B22-8DC8-4B13-A6BC-5362716C038C}" presName="parentComposite" presStyleCnt="0"/>
      <dgm:spPr/>
    </dgm:pt>
    <dgm:pt modelId="{5077405B-E256-4D5C-B539-1C9A3FE0B767}" type="pres">
      <dgm:prSet presAssocID="{D27F0B22-8DC8-4B13-A6BC-5362716C038C}" presName="parent1" presStyleLbl="alignAccFollowNode1" presStyleIdx="0" presStyleCnt="4" custLinFactNeighborX="2128" custLinFactNeighborY="97166">
        <dgm:presLayoutVars>
          <dgm:chMax val="4"/>
        </dgm:presLayoutVars>
      </dgm:prSet>
      <dgm:spPr/>
    </dgm:pt>
    <dgm:pt modelId="{A80B7611-6B68-45A3-B679-7E0CFA646EF4}" type="pres">
      <dgm:prSet presAssocID="{D27F0B22-8DC8-4B13-A6BC-5362716C038C}" presName="parent2" presStyleLbl="alignAccFollowNode1" presStyleIdx="1" presStyleCnt="4" custLinFactNeighborX="3006" custLinFactNeighborY="97166">
        <dgm:presLayoutVars>
          <dgm:chMax val="4"/>
        </dgm:presLayoutVars>
      </dgm:prSet>
      <dgm:spPr/>
    </dgm:pt>
    <dgm:pt modelId="{9D4C2C5C-9682-4E93-AB72-486DE1D06E2E}" type="pres">
      <dgm:prSet presAssocID="{D27F0B22-8DC8-4B13-A6BC-5362716C038C}" presName="childrenComposite" presStyleCnt="0"/>
      <dgm:spPr/>
    </dgm:pt>
    <dgm:pt modelId="{AA9B45AF-3F4B-4B7B-AEF2-DDCFDAF99648}" type="pres">
      <dgm:prSet presAssocID="{D27F0B22-8DC8-4B13-A6BC-5362716C038C}" presName="dummyMaxCanvas_ChildArea" presStyleCnt="0"/>
      <dgm:spPr/>
    </dgm:pt>
    <dgm:pt modelId="{91EE06A2-10C9-45EA-BCED-ED465211A7BD}" type="pres">
      <dgm:prSet presAssocID="{D27F0B22-8DC8-4B13-A6BC-5362716C038C}" presName="fulcrum" presStyleLbl="alignAccFollowNode1" presStyleIdx="2" presStyleCnt="4"/>
      <dgm:spPr>
        <a:solidFill>
          <a:schemeClr val="tx1">
            <a:lumMod val="85000"/>
            <a:lumOff val="15000"/>
            <a:alpha val="90000"/>
          </a:schemeClr>
        </a:solidFill>
      </dgm:spPr>
    </dgm:pt>
    <dgm:pt modelId="{7AF1961B-DF84-47F6-90AF-CAF917985989}" type="pres">
      <dgm:prSet presAssocID="{D27F0B22-8DC8-4B13-A6BC-5362716C038C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1">
            <a:lumMod val="85000"/>
            <a:lumOff val="15000"/>
            <a:alpha val="90000"/>
          </a:schemeClr>
        </a:solidFill>
      </dgm:spPr>
    </dgm:pt>
    <dgm:pt modelId="{E061CCA8-E181-42FC-BFDB-4D0C6266A0F9}" type="pres">
      <dgm:prSet presAssocID="{D27F0B22-8DC8-4B13-A6BC-5362716C038C}" presName="right_23_1" presStyleLbl="node1" presStyleIdx="0" presStyleCnt="5">
        <dgm:presLayoutVars>
          <dgm:bulletEnabled val="1"/>
        </dgm:presLayoutVars>
      </dgm:prSet>
      <dgm:spPr/>
    </dgm:pt>
    <dgm:pt modelId="{CC59FF54-A4B0-4EC1-8AAB-43B93F274C7D}" type="pres">
      <dgm:prSet presAssocID="{D27F0B22-8DC8-4B13-A6BC-5362716C038C}" presName="right_23_2" presStyleLbl="node1" presStyleIdx="1" presStyleCnt="5">
        <dgm:presLayoutVars>
          <dgm:bulletEnabled val="1"/>
        </dgm:presLayoutVars>
      </dgm:prSet>
      <dgm:spPr/>
    </dgm:pt>
    <dgm:pt modelId="{438F4FAD-0AB8-41F6-92F9-F4AB9B1F5D3C}" type="pres">
      <dgm:prSet presAssocID="{D27F0B22-8DC8-4B13-A6BC-5362716C038C}" presName="right_23_3" presStyleLbl="node1" presStyleIdx="2" presStyleCnt="5">
        <dgm:presLayoutVars>
          <dgm:bulletEnabled val="1"/>
        </dgm:presLayoutVars>
      </dgm:prSet>
      <dgm:spPr/>
    </dgm:pt>
    <dgm:pt modelId="{BFC6D36B-C16F-46B1-BCE6-2E2CFCB7A0EA}" type="pres">
      <dgm:prSet presAssocID="{D27F0B22-8DC8-4B13-A6BC-5362716C038C}" presName="left_23_1" presStyleLbl="node1" presStyleIdx="3" presStyleCnt="5">
        <dgm:presLayoutVars>
          <dgm:bulletEnabled val="1"/>
        </dgm:presLayoutVars>
      </dgm:prSet>
      <dgm:spPr/>
    </dgm:pt>
    <dgm:pt modelId="{F8C29D7F-5D9A-4C9A-AD6A-27AC24D23FC0}" type="pres">
      <dgm:prSet presAssocID="{D27F0B22-8DC8-4B13-A6BC-5362716C038C}" presName="left_23_2" presStyleLbl="node1" presStyleIdx="4" presStyleCnt="5" custLinFactNeighborX="155" custLinFactNeighborY="-1254">
        <dgm:presLayoutVars>
          <dgm:bulletEnabled val="1"/>
        </dgm:presLayoutVars>
      </dgm:prSet>
      <dgm:spPr/>
    </dgm:pt>
  </dgm:ptLst>
  <dgm:cxnLst>
    <dgm:cxn modelId="{5BBDF503-71F0-402B-B15C-13E8D4C14B91}" type="presOf" srcId="{869CE280-7EFF-40DD-BE23-191B20F4C4E9}" destId="{BFC6D36B-C16F-46B1-BCE6-2E2CFCB7A0EA}" srcOrd="0" destOrd="0" presId="urn:microsoft.com/office/officeart/2005/8/layout/balance1"/>
    <dgm:cxn modelId="{F09C590A-6629-4321-B569-A4072AFCB8FA}" type="presOf" srcId="{7B7E0F72-51F8-478A-B4BF-06683A80BCA5}" destId="{E061CCA8-E181-42FC-BFDB-4D0C6266A0F9}" srcOrd="0" destOrd="0" presId="urn:microsoft.com/office/officeart/2005/8/layout/balance1"/>
    <dgm:cxn modelId="{33DF6D2C-DF0E-4958-9797-A3EB39F280CC}" srcId="{D27F0B22-8DC8-4B13-A6BC-5362716C038C}" destId="{26A35405-18E4-4DD7-8E50-94FDE6CDDC16}" srcOrd="0" destOrd="0" parTransId="{37D5535D-33B9-44E5-91CC-C57AC32CFA50}" sibTransId="{9BE948D9-7650-472A-B323-B74527372F3F}"/>
    <dgm:cxn modelId="{2B8CDB34-F380-45AA-9904-BF993F436B3B}" type="presOf" srcId="{141F8020-E963-41B9-8F04-9374E3ADB608}" destId="{F8C29D7F-5D9A-4C9A-AD6A-27AC24D23FC0}" srcOrd="0" destOrd="0" presId="urn:microsoft.com/office/officeart/2005/8/layout/balance1"/>
    <dgm:cxn modelId="{10FE235F-FA36-4F81-832C-40FE80309B4C}" srcId="{26A35405-18E4-4DD7-8E50-94FDE6CDDC16}" destId="{141F8020-E963-41B9-8F04-9374E3ADB608}" srcOrd="1" destOrd="0" parTransId="{742C0B7E-3926-4D48-B6DB-B567FD81A3B4}" sibTransId="{5EE2943A-9693-422E-A8D8-89A4D39BFB46}"/>
    <dgm:cxn modelId="{62186042-4C75-4097-9D00-EAFA9D39C97F}" srcId="{D27F0B22-8DC8-4B13-A6BC-5362716C038C}" destId="{45834363-FEF7-4207-9C6D-5A38678D16AA}" srcOrd="1" destOrd="0" parTransId="{649B487E-98CB-42B6-A7BE-2511793D80EA}" sibTransId="{18A8F2C1-CF1A-4496-AFAD-A4647C0ADA1F}"/>
    <dgm:cxn modelId="{FBE5824A-6C5D-4BFD-861E-3FB262DF0C65}" srcId="{45834363-FEF7-4207-9C6D-5A38678D16AA}" destId="{7B7E0F72-51F8-478A-B4BF-06683A80BCA5}" srcOrd="0" destOrd="0" parTransId="{B6BE9E48-41D7-40E4-A105-79A6B5281F5E}" sibTransId="{C2F3E7BA-723D-4520-8103-9B7DF6E4AD7E}"/>
    <dgm:cxn modelId="{41693C50-745F-436A-8599-8A6FEB72F34E}" type="presOf" srcId="{1904BE28-A0A4-4AF0-BFF5-58FD06CE111A}" destId="{438F4FAD-0AB8-41F6-92F9-F4AB9B1F5D3C}" srcOrd="0" destOrd="0" presId="urn:microsoft.com/office/officeart/2005/8/layout/balance1"/>
    <dgm:cxn modelId="{7AF93576-FE94-4B8B-B3F4-BA8343FDD2B0}" srcId="{45834363-FEF7-4207-9C6D-5A38678D16AA}" destId="{3264381E-7D0C-4B49-A96E-12BB3D6B4136}" srcOrd="1" destOrd="0" parTransId="{2535B0F3-4A2D-4BB9-81BC-2226CCB4239E}" sibTransId="{20158D55-D748-4FA2-9C0C-D0465750BE4E}"/>
    <dgm:cxn modelId="{CEDE7581-55D9-4F15-98D7-ED12FFDA6407}" srcId="{45834363-FEF7-4207-9C6D-5A38678D16AA}" destId="{1904BE28-A0A4-4AF0-BFF5-58FD06CE111A}" srcOrd="2" destOrd="0" parTransId="{9A16695A-8C3E-426B-974C-5AB1D6CE8573}" sibTransId="{3D3DAA10-C93E-4CFB-97F9-B7D0D46400E0}"/>
    <dgm:cxn modelId="{7A300A84-993A-45A8-B162-7B316FA08184}" type="presOf" srcId="{45834363-FEF7-4207-9C6D-5A38678D16AA}" destId="{A80B7611-6B68-45A3-B679-7E0CFA646EF4}" srcOrd="0" destOrd="0" presId="urn:microsoft.com/office/officeart/2005/8/layout/balance1"/>
    <dgm:cxn modelId="{43FB6095-E4E6-473B-9848-406D2462197D}" srcId="{26A35405-18E4-4DD7-8E50-94FDE6CDDC16}" destId="{869CE280-7EFF-40DD-BE23-191B20F4C4E9}" srcOrd="0" destOrd="0" parTransId="{860F40D6-7583-4FF3-B353-9E5F7BF0E376}" sibTransId="{EC8F53E0-7693-4B67-A386-0B1D28AD492E}"/>
    <dgm:cxn modelId="{DD47BED5-4AC9-41BC-8CA3-710179B96088}" type="presOf" srcId="{D27F0B22-8DC8-4B13-A6BC-5362716C038C}" destId="{4656821F-A650-41B4-A486-392BC01D4963}" srcOrd="0" destOrd="0" presId="urn:microsoft.com/office/officeart/2005/8/layout/balance1"/>
    <dgm:cxn modelId="{BDA8DEE7-EB28-40DF-86A4-139E74E8F9C6}" type="presOf" srcId="{3264381E-7D0C-4B49-A96E-12BB3D6B4136}" destId="{CC59FF54-A4B0-4EC1-8AAB-43B93F274C7D}" srcOrd="0" destOrd="0" presId="urn:microsoft.com/office/officeart/2005/8/layout/balance1"/>
    <dgm:cxn modelId="{B7FA9CF8-4BD3-453A-B970-38D32BA943B0}" type="presOf" srcId="{26A35405-18E4-4DD7-8E50-94FDE6CDDC16}" destId="{5077405B-E256-4D5C-B539-1C9A3FE0B767}" srcOrd="0" destOrd="0" presId="urn:microsoft.com/office/officeart/2005/8/layout/balance1"/>
    <dgm:cxn modelId="{45F4CA89-9DDD-4A3A-A609-40EC33758B0C}" type="presParOf" srcId="{4656821F-A650-41B4-A486-392BC01D4963}" destId="{4073C12A-AC03-4298-B8D7-E4007A78D418}" srcOrd="0" destOrd="0" presId="urn:microsoft.com/office/officeart/2005/8/layout/balance1"/>
    <dgm:cxn modelId="{B49A142D-A412-4C32-9203-80044BCEAC4A}" type="presParOf" srcId="{4656821F-A650-41B4-A486-392BC01D4963}" destId="{F8AE1D7E-E906-4648-B61A-E82BE8280B57}" srcOrd="1" destOrd="0" presId="urn:microsoft.com/office/officeart/2005/8/layout/balance1"/>
    <dgm:cxn modelId="{60C8E217-6523-4EAE-ABFC-A4094F42365B}" type="presParOf" srcId="{F8AE1D7E-E906-4648-B61A-E82BE8280B57}" destId="{5077405B-E256-4D5C-B539-1C9A3FE0B767}" srcOrd="0" destOrd="0" presId="urn:microsoft.com/office/officeart/2005/8/layout/balance1"/>
    <dgm:cxn modelId="{030D1840-C694-4331-BAEB-712C4180CB74}" type="presParOf" srcId="{F8AE1D7E-E906-4648-B61A-E82BE8280B57}" destId="{A80B7611-6B68-45A3-B679-7E0CFA646EF4}" srcOrd="1" destOrd="0" presId="urn:microsoft.com/office/officeart/2005/8/layout/balance1"/>
    <dgm:cxn modelId="{D9335CA0-E1C8-4BC7-A7FE-64471F0BC060}" type="presParOf" srcId="{4656821F-A650-41B4-A486-392BC01D4963}" destId="{9D4C2C5C-9682-4E93-AB72-486DE1D06E2E}" srcOrd="2" destOrd="0" presId="urn:microsoft.com/office/officeart/2005/8/layout/balance1"/>
    <dgm:cxn modelId="{435139AA-02E8-4A28-9FE5-B15B5DCD7187}" type="presParOf" srcId="{9D4C2C5C-9682-4E93-AB72-486DE1D06E2E}" destId="{AA9B45AF-3F4B-4B7B-AEF2-DDCFDAF99648}" srcOrd="0" destOrd="0" presId="urn:microsoft.com/office/officeart/2005/8/layout/balance1"/>
    <dgm:cxn modelId="{F342CC5C-C69C-4834-99BE-BB333E454EAD}" type="presParOf" srcId="{9D4C2C5C-9682-4E93-AB72-486DE1D06E2E}" destId="{91EE06A2-10C9-45EA-BCED-ED465211A7BD}" srcOrd="1" destOrd="0" presId="urn:microsoft.com/office/officeart/2005/8/layout/balance1"/>
    <dgm:cxn modelId="{AA2B89AA-2BA4-41E0-8EF9-AD38159B1594}" type="presParOf" srcId="{9D4C2C5C-9682-4E93-AB72-486DE1D06E2E}" destId="{7AF1961B-DF84-47F6-90AF-CAF917985989}" srcOrd="2" destOrd="0" presId="urn:microsoft.com/office/officeart/2005/8/layout/balance1"/>
    <dgm:cxn modelId="{F35783B9-AE19-461A-B2CB-05A4F16A6FEB}" type="presParOf" srcId="{9D4C2C5C-9682-4E93-AB72-486DE1D06E2E}" destId="{E061CCA8-E181-42FC-BFDB-4D0C6266A0F9}" srcOrd="3" destOrd="0" presId="urn:microsoft.com/office/officeart/2005/8/layout/balance1"/>
    <dgm:cxn modelId="{EEDDF903-4E4A-471D-A53D-58EEA0A9B84E}" type="presParOf" srcId="{9D4C2C5C-9682-4E93-AB72-486DE1D06E2E}" destId="{CC59FF54-A4B0-4EC1-8AAB-43B93F274C7D}" srcOrd="4" destOrd="0" presId="urn:microsoft.com/office/officeart/2005/8/layout/balance1"/>
    <dgm:cxn modelId="{709BAD59-EFA3-4498-AD13-E180ED61EB59}" type="presParOf" srcId="{9D4C2C5C-9682-4E93-AB72-486DE1D06E2E}" destId="{438F4FAD-0AB8-41F6-92F9-F4AB9B1F5D3C}" srcOrd="5" destOrd="0" presId="urn:microsoft.com/office/officeart/2005/8/layout/balance1"/>
    <dgm:cxn modelId="{34AE6706-8545-4986-AD61-065BBAFD85ED}" type="presParOf" srcId="{9D4C2C5C-9682-4E93-AB72-486DE1D06E2E}" destId="{BFC6D36B-C16F-46B1-BCE6-2E2CFCB7A0EA}" srcOrd="6" destOrd="0" presId="urn:microsoft.com/office/officeart/2005/8/layout/balance1"/>
    <dgm:cxn modelId="{4DFFDE8A-2F1D-43F5-BC65-0149B3FC33AF}" type="presParOf" srcId="{9D4C2C5C-9682-4E93-AB72-486DE1D06E2E}" destId="{F8C29D7F-5D9A-4C9A-AD6A-27AC24D23FC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44E5-FDEE-4348-A82D-978F6166A2A6}">
      <dsp:nvSpPr>
        <dsp:cNvPr id="0" name=""/>
        <dsp:cNvSpPr/>
      </dsp:nvSpPr>
      <dsp:spPr>
        <a:xfrm>
          <a:off x="32138" y="0"/>
          <a:ext cx="4876800" cy="894080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Introduction</a:t>
          </a:r>
        </a:p>
      </dsp:txBody>
      <dsp:txXfrm>
        <a:off x="58325" y="26187"/>
        <a:ext cx="3836467" cy="841706"/>
      </dsp:txXfrm>
    </dsp:sp>
    <dsp:sp modelId="{24D3DB1D-2B8A-4608-8E60-46ACDBD005D1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Matériels et méthode</a:t>
          </a:r>
        </a:p>
      </dsp:txBody>
      <dsp:txXfrm>
        <a:off x="434619" y="1082827"/>
        <a:ext cx="3834841" cy="841706"/>
      </dsp:txXfrm>
    </dsp:sp>
    <dsp:sp modelId="{6F0EE191-681E-4CC6-A19A-B7A80EE60DFD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Résultats</a:t>
          </a:r>
        </a:p>
      </dsp:txBody>
      <dsp:txXfrm>
        <a:off x="836955" y="2139467"/>
        <a:ext cx="3840937" cy="841706"/>
      </dsp:txXfrm>
    </dsp:sp>
    <dsp:sp modelId="{48AEE751-6AA8-47AF-9957-437432DC67AB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Conclusion</a:t>
          </a:r>
        </a:p>
      </dsp:txBody>
      <dsp:txXfrm>
        <a:off x="1245387" y="3196106"/>
        <a:ext cx="3834841" cy="841706"/>
      </dsp:txXfrm>
    </dsp:sp>
    <dsp:sp modelId="{89369336-AD9C-4CE8-97DF-D3224FAAD286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/>
        </a:p>
      </dsp:txBody>
      <dsp:txXfrm>
        <a:off x="4426406" y="684783"/>
        <a:ext cx="319634" cy="437317"/>
      </dsp:txXfrm>
    </dsp:sp>
    <dsp:sp modelId="{B2F6952E-AFEB-4B2D-84D1-12F773DF563E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/>
        </a:p>
      </dsp:txBody>
      <dsp:txXfrm>
        <a:off x="4834839" y="1741423"/>
        <a:ext cx="319634" cy="437317"/>
      </dsp:txXfrm>
    </dsp:sp>
    <dsp:sp modelId="{CFE2C5E0-BF51-450F-A678-EE46DA34A4EB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/>
        </a:p>
      </dsp:txBody>
      <dsp:txXfrm>
        <a:off x="5237174" y="2798064"/>
        <a:ext cx="319634" cy="4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8BF64-0B3C-40C9-B886-D7DC1F96153B}">
      <dsp:nvSpPr>
        <dsp:cNvPr id="0" name=""/>
        <dsp:cNvSpPr/>
      </dsp:nvSpPr>
      <dsp:spPr>
        <a:xfrm>
          <a:off x="1348979" y="1105369"/>
          <a:ext cx="3398038" cy="1180094"/>
        </a:xfrm>
        <a:prstGeom prst="ellipse">
          <a:avLst/>
        </a:prstGeom>
        <a:solidFill>
          <a:schemeClr val="accent4">
            <a:lumMod val="50000"/>
            <a:lumOff val="5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0613B-E92A-4C07-A88F-2311C7362160}">
      <dsp:nvSpPr>
        <dsp:cNvPr id="0" name=""/>
        <dsp:cNvSpPr/>
      </dsp:nvSpPr>
      <dsp:spPr>
        <a:xfrm>
          <a:off x="3058467" y="3793159"/>
          <a:ext cx="61540" cy="42146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77EB1-3AB2-427C-BA5A-136DF3715AFA}">
      <dsp:nvSpPr>
        <dsp:cNvPr id="0" name=""/>
        <dsp:cNvSpPr/>
      </dsp:nvSpPr>
      <dsp:spPr>
        <a:xfrm>
          <a:off x="0" y="2637873"/>
          <a:ext cx="3160966" cy="79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solidFill>
              <a:schemeClr val="bg1"/>
            </a:solidFill>
          </a:endParaRPr>
        </a:p>
      </dsp:txBody>
      <dsp:txXfrm>
        <a:off x="0" y="2637873"/>
        <a:ext cx="3160966" cy="790241"/>
      </dsp:txXfrm>
    </dsp:sp>
    <dsp:sp modelId="{0EDD803D-D4B6-480B-B064-1A0527D86A90}">
      <dsp:nvSpPr>
        <dsp:cNvPr id="0" name=""/>
        <dsp:cNvSpPr/>
      </dsp:nvSpPr>
      <dsp:spPr>
        <a:xfrm>
          <a:off x="2336918" y="997884"/>
          <a:ext cx="1185362" cy="1185362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6 premiers mois</a:t>
          </a:r>
        </a:p>
      </dsp:txBody>
      <dsp:txXfrm>
        <a:off x="2510510" y="1171476"/>
        <a:ext cx="838178" cy="838178"/>
      </dsp:txXfrm>
    </dsp:sp>
    <dsp:sp modelId="{44E8A41A-FE0F-48CD-94B7-E90D83C6D65B}">
      <dsp:nvSpPr>
        <dsp:cNvPr id="0" name=""/>
        <dsp:cNvSpPr/>
      </dsp:nvSpPr>
      <dsp:spPr>
        <a:xfrm>
          <a:off x="3096776" y="2014080"/>
          <a:ext cx="1185362" cy="118536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Appels</a:t>
          </a:r>
        </a:p>
      </dsp:txBody>
      <dsp:txXfrm>
        <a:off x="3270368" y="2187672"/>
        <a:ext cx="838178" cy="838178"/>
      </dsp:txXfrm>
    </dsp:sp>
    <dsp:sp modelId="{2047C5E7-C739-4B52-A855-78D0FEE0D1C8}">
      <dsp:nvSpPr>
        <dsp:cNvPr id="0" name=""/>
        <dsp:cNvSpPr/>
      </dsp:nvSpPr>
      <dsp:spPr>
        <a:xfrm>
          <a:off x="2105199" y="2530628"/>
          <a:ext cx="1185362" cy="11853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Mails</a:t>
          </a:r>
        </a:p>
      </dsp:txBody>
      <dsp:txXfrm>
        <a:off x="2278791" y="2704220"/>
        <a:ext cx="838178" cy="838178"/>
      </dsp:txXfrm>
    </dsp:sp>
    <dsp:sp modelId="{37DEE54D-0950-41ED-9B2C-3D1BAEF51FA0}">
      <dsp:nvSpPr>
        <dsp:cNvPr id="0" name=""/>
        <dsp:cNvSpPr/>
      </dsp:nvSpPr>
      <dsp:spPr>
        <a:xfrm>
          <a:off x="1242271" y="989504"/>
          <a:ext cx="3687794" cy="295023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405B-E256-4D5C-B539-1C9A3FE0B767}">
      <dsp:nvSpPr>
        <dsp:cNvPr id="0" name=""/>
        <dsp:cNvSpPr/>
      </dsp:nvSpPr>
      <dsp:spPr>
        <a:xfrm>
          <a:off x="1429188" y="668699"/>
          <a:ext cx="1238766" cy="688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2020</a:t>
          </a:r>
        </a:p>
      </dsp:txBody>
      <dsp:txXfrm>
        <a:off x="1449345" y="688856"/>
        <a:ext cx="1198452" cy="647889"/>
      </dsp:txXfrm>
    </dsp:sp>
    <dsp:sp modelId="{A80B7611-6B68-45A3-B679-7E0CFA646EF4}">
      <dsp:nvSpPr>
        <dsp:cNvPr id="0" name=""/>
        <dsp:cNvSpPr/>
      </dsp:nvSpPr>
      <dsp:spPr>
        <a:xfrm>
          <a:off x="3229394" y="668699"/>
          <a:ext cx="1238766" cy="688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2021</a:t>
          </a:r>
        </a:p>
      </dsp:txBody>
      <dsp:txXfrm>
        <a:off x="3249551" y="688856"/>
        <a:ext cx="1198452" cy="647889"/>
      </dsp:txXfrm>
    </dsp:sp>
    <dsp:sp modelId="{91EE06A2-10C9-45EA-BCED-ED465211A7BD}">
      <dsp:nvSpPr>
        <dsp:cNvPr id="0" name=""/>
        <dsp:cNvSpPr/>
      </dsp:nvSpPr>
      <dsp:spPr>
        <a:xfrm>
          <a:off x="2658799" y="2924865"/>
          <a:ext cx="516152" cy="516152"/>
        </a:xfrm>
        <a:prstGeom prst="triangle">
          <a:avLst/>
        </a:prstGeom>
        <a:solidFill>
          <a:schemeClr val="tx1">
            <a:lumMod val="85000"/>
            <a:lumOff val="15000"/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1961B-DF84-47F6-90AF-CAF917985989}">
      <dsp:nvSpPr>
        <dsp:cNvPr id="0" name=""/>
        <dsp:cNvSpPr/>
      </dsp:nvSpPr>
      <dsp:spPr>
        <a:xfrm rot="240000">
          <a:off x="1367944" y="2703688"/>
          <a:ext cx="3097862" cy="216623"/>
        </a:xfrm>
        <a:prstGeom prst="rect">
          <a:avLst/>
        </a:prstGeom>
        <a:solidFill>
          <a:schemeClr val="tx1">
            <a:lumMod val="85000"/>
            <a:lumOff val="15000"/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1CCA8-E181-42FC-BFDB-4D0C6266A0F9}">
      <dsp:nvSpPr>
        <dsp:cNvPr id="0" name=""/>
        <dsp:cNvSpPr/>
      </dsp:nvSpPr>
      <dsp:spPr>
        <a:xfrm rot="240000">
          <a:off x="3227941" y="2162075"/>
          <a:ext cx="1236017" cy="575857"/>
        </a:xfrm>
        <a:prstGeom prst="roundRect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413</a:t>
          </a:r>
        </a:p>
      </dsp:txBody>
      <dsp:txXfrm>
        <a:off x="3256052" y="2190186"/>
        <a:ext cx="1179795" cy="519635"/>
      </dsp:txXfrm>
    </dsp:sp>
    <dsp:sp modelId="{CC59FF54-A4B0-4EC1-8AAB-43B93F274C7D}">
      <dsp:nvSpPr>
        <dsp:cNvPr id="0" name=""/>
        <dsp:cNvSpPr/>
      </dsp:nvSpPr>
      <dsp:spPr>
        <a:xfrm rot="240000">
          <a:off x="3272674" y="1542692"/>
          <a:ext cx="1236017" cy="5758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 dirty="0"/>
        </a:p>
      </dsp:txBody>
      <dsp:txXfrm>
        <a:off x="3300785" y="1570803"/>
        <a:ext cx="1179795" cy="519635"/>
      </dsp:txXfrm>
    </dsp:sp>
    <dsp:sp modelId="{438F4FAD-0AB8-41F6-92F9-F4AB9B1F5D3C}">
      <dsp:nvSpPr>
        <dsp:cNvPr id="0" name=""/>
        <dsp:cNvSpPr/>
      </dsp:nvSpPr>
      <dsp:spPr>
        <a:xfrm rot="240000">
          <a:off x="3317407" y="937073"/>
          <a:ext cx="1236017" cy="5758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 dirty="0"/>
        </a:p>
      </dsp:txBody>
      <dsp:txXfrm>
        <a:off x="3345518" y="965184"/>
        <a:ext cx="1179795" cy="519635"/>
      </dsp:txXfrm>
    </dsp:sp>
    <dsp:sp modelId="{BFC6D36B-C16F-46B1-BCE6-2E2CFCB7A0EA}">
      <dsp:nvSpPr>
        <dsp:cNvPr id="0" name=""/>
        <dsp:cNvSpPr/>
      </dsp:nvSpPr>
      <dsp:spPr>
        <a:xfrm rot="240000">
          <a:off x="1455817" y="2038199"/>
          <a:ext cx="1236017" cy="575857"/>
        </a:xfrm>
        <a:prstGeom prst="roundRect">
          <a:avLst/>
        </a:prstGeom>
        <a:solidFill>
          <a:srgbClr val="FF79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320</a:t>
          </a:r>
        </a:p>
      </dsp:txBody>
      <dsp:txXfrm>
        <a:off x="1483928" y="2066310"/>
        <a:ext cx="1179795" cy="519635"/>
      </dsp:txXfrm>
    </dsp:sp>
    <dsp:sp modelId="{F8C29D7F-5D9A-4C9A-AD6A-27AC24D23FC0}">
      <dsp:nvSpPr>
        <dsp:cNvPr id="0" name=""/>
        <dsp:cNvSpPr/>
      </dsp:nvSpPr>
      <dsp:spPr>
        <a:xfrm rot="240000">
          <a:off x="1502523" y="1410531"/>
          <a:ext cx="1236017" cy="5758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 dirty="0"/>
        </a:p>
      </dsp:txBody>
      <dsp:txXfrm>
        <a:off x="1530634" y="1438642"/>
        <a:ext cx="1179795" cy="5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4D7BB-8518-437A-9C7B-F6FDD8BB07E4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C055-F45F-459E-B619-A906A4796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9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B2EA4-7A43-4684-A414-EB480CA8F021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22D1F-15BB-4FC1-A070-6EC6A4564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4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2D1F-15BB-4FC1-A070-6EC6A45643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64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0" y="3516313"/>
            <a:ext cx="4381500" cy="1360487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r">
              <a:defRPr sz="2800">
                <a:solidFill>
                  <a:srgbClr val="CC006A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Titre présentation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5949280"/>
            <a:ext cx="3733800" cy="5016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0" baseline="0">
                <a:solidFill>
                  <a:srgbClr val="7C8E9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Nom de l’intervenant</a:t>
            </a:r>
          </a:p>
        </p:txBody>
      </p:sp>
    </p:spTree>
    <p:extLst>
      <p:ext uri="{BB962C8B-B14F-4D97-AF65-F5344CB8AC3E}">
        <p14:creationId xmlns:p14="http://schemas.microsoft.com/office/powerpoint/2010/main" val="136068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Couv Unican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0" y="3363913"/>
            <a:ext cx="4229100" cy="1360487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r">
              <a:defRPr sz="2800">
                <a:solidFill>
                  <a:srgbClr val="CC006A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Titre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0" y="5873750"/>
            <a:ext cx="3733800" cy="5016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0" baseline="0">
                <a:solidFill>
                  <a:srgbClr val="7C8E9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Nom de l’intervenant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6100" y="6407150"/>
            <a:ext cx="2133600" cy="365125"/>
          </a:xfr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endParaRPr lang="fr-FR"/>
          </a:p>
        </p:txBody>
      </p:sp>
      <p:pic>
        <p:nvPicPr>
          <p:cNvPr id="9" name="Image 8" descr="LOGO UNICANC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848350"/>
            <a:ext cx="572122" cy="5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40E95-8BDB-4AD9-89A2-D0FF876EC0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8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5536" y="1412776"/>
            <a:ext cx="8352928" cy="51125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33800" y="1549400"/>
            <a:ext cx="4711700" cy="480695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7700" y="2133601"/>
            <a:ext cx="3008313" cy="42227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707904" y="1556792"/>
            <a:ext cx="0" cy="4752528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643632" y="1493094"/>
            <a:ext cx="2992264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080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30200" y="1435100"/>
            <a:ext cx="4140200" cy="5143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  <a:cs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610100" y="1435100"/>
            <a:ext cx="4140200" cy="5143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  <a:cs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33900" y="1435100"/>
            <a:ext cx="0" cy="5143500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colon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55600" y="1535113"/>
            <a:ext cx="3962400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355600" y="2171700"/>
            <a:ext cx="3962400" cy="4184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57300" indent="-342900">
              <a:buSzPct val="100000"/>
              <a:buFont typeface="Arial"/>
              <a:buChar char="•"/>
              <a:defRPr sz="2000">
                <a:solidFill>
                  <a:srgbClr val="38424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B4E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404B4E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99992" y="1484784"/>
            <a:ext cx="0" cy="4896544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4737100" y="1535113"/>
            <a:ext cx="3962400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 hasCustomPrompt="1"/>
          </p:nvPr>
        </p:nvSpPr>
        <p:spPr>
          <a:xfrm>
            <a:off x="4737100" y="2171700"/>
            <a:ext cx="3962400" cy="4184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57300" indent="-342900">
              <a:buSzPct val="100000"/>
              <a:buFont typeface="Arial"/>
              <a:buChar char="•"/>
              <a:defRPr sz="2000">
                <a:solidFill>
                  <a:srgbClr val="38424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B4E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404B4E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1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7"/>
          </p:nvPr>
        </p:nvSpPr>
        <p:spPr>
          <a:xfrm>
            <a:off x="3748088" y="1484784"/>
            <a:ext cx="4659312" cy="496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1560" y="2133600"/>
            <a:ext cx="3024335" cy="43197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Textes descriptifs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1484784"/>
            <a:ext cx="3024336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7271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7700" y="5733257"/>
            <a:ext cx="7812732" cy="7920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Textes descriptifs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7"/>
          </p:nvPr>
        </p:nvSpPr>
        <p:spPr>
          <a:xfrm>
            <a:off x="611560" y="1412776"/>
            <a:ext cx="78488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5085184"/>
            <a:ext cx="7848872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9919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PO-COU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C8E94"/>
                </a:solidFill>
                <a:latin typeface="Arial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54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-contenu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Titre Partie Titre Partie Titre Partie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lvl1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defRPr sz="3200" b="1" i="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Verdana" pitchFamily="34" charset="0"/>
          <a:cs typeface="Verdana" pitchFamily="34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charset="0"/>
        <a:buChar char=""/>
        <a:defRPr sz="2200">
          <a:solidFill>
            <a:srgbClr val="CC006A"/>
          </a:solidFill>
          <a:latin typeface="Wingdings"/>
          <a:ea typeface="Wingdings"/>
          <a:cs typeface="Wingdings"/>
          <a:sym typeface="Wingding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charset="0"/>
        <a:buNone/>
        <a:defRPr sz="2000">
          <a:solidFill>
            <a:srgbClr val="7C8E94"/>
          </a:solidFill>
          <a:latin typeface="+mn-lt"/>
          <a:ea typeface="Wingdings"/>
          <a:cs typeface="Arial"/>
          <a:sym typeface="Wingding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40000"/>
        <a:buFont typeface="Wingdings" charset="0"/>
        <a:buChar char=""/>
        <a:defRPr sz="1800">
          <a:solidFill>
            <a:srgbClr val="384245"/>
          </a:solidFill>
          <a:latin typeface="Arial"/>
          <a:ea typeface="Wingdings"/>
          <a:cs typeface="Wingdings"/>
          <a:sym typeface="Wingdings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600" baseline="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348880"/>
            <a:ext cx="6376782" cy="2160240"/>
          </a:xfrm>
        </p:spPr>
        <p:txBody>
          <a:bodyPr>
            <a:normAutofit/>
          </a:bodyPr>
          <a:lstStyle/>
          <a:p>
            <a:pPr algn="ctr"/>
            <a:r>
              <a:rPr lang="fr-FR" sz="2700" dirty="0"/>
              <a:t>Pharmaciens et suivi ambulatoire des patients sous thérapies orales anticancéreuses : relations ville-hôpital</a:t>
            </a:r>
            <a:endParaRPr lang="fr-FR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2220" y="5661248"/>
            <a:ext cx="4176464" cy="1052736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Charlotte DONZÉ, Interne en Pharmacie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Caroline PERRIER, Pharmacien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Fanny LEENHARDT, Pharmacien Assistant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Frédéric PINGUET, Pharmacien et chef de service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843808" y="908720"/>
            <a:ext cx="4176464" cy="105273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i="0" kern="1200" baseline="0">
                <a:solidFill>
                  <a:srgbClr val="7C8E94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Congrès ADPHSO-LAROPHA</a:t>
            </a:r>
          </a:p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Jeudi 09 septembre 2021</a:t>
            </a:r>
          </a:p>
        </p:txBody>
      </p:sp>
    </p:spTree>
    <p:extLst>
      <p:ext uri="{BB962C8B-B14F-4D97-AF65-F5344CB8AC3E}">
        <p14:creationId xmlns:p14="http://schemas.microsoft.com/office/powerpoint/2010/main" val="359297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3D51D535-CDC9-492E-80E1-4EC363137F58}"/>
              </a:ext>
            </a:extLst>
          </p:cNvPr>
          <p:cNvGrpSpPr/>
          <p:nvPr/>
        </p:nvGrpSpPr>
        <p:grpSpPr>
          <a:xfrm>
            <a:off x="830397" y="1357821"/>
            <a:ext cx="7197987" cy="2686000"/>
            <a:chOff x="830397" y="1357821"/>
            <a:chExt cx="7197987" cy="2686000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44B6773-2B7B-4B33-AD8A-62AABEE8207E}"/>
                </a:ext>
              </a:extLst>
            </p:cNvPr>
            <p:cNvSpPr txBox="1"/>
            <p:nvPr/>
          </p:nvSpPr>
          <p:spPr>
            <a:xfrm>
              <a:off x="7236296" y="2217271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2021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0ADA9762-C7F8-435D-B544-081D8573B4E5}"/>
                </a:ext>
              </a:extLst>
            </p:cNvPr>
            <p:cNvGrpSpPr/>
            <p:nvPr/>
          </p:nvGrpSpPr>
          <p:grpSpPr>
            <a:xfrm>
              <a:off x="830397" y="1357821"/>
              <a:ext cx="7197987" cy="2686000"/>
              <a:chOff x="830397" y="1362472"/>
              <a:chExt cx="7197987" cy="2686000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03ECF6F-E2DE-45A0-A880-6C19FFD26A54}"/>
                  </a:ext>
                </a:extLst>
              </p:cNvPr>
              <p:cNvSpPr txBox="1"/>
              <p:nvPr/>
            </p:nvSpPr>
            <p:spPr>
              <a:xfrm>
                <a:off x="1018599" y="222192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2020</a:t>
                </a:r>
              </a:p>
            </p:txBody>
          </p: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FE6C583E-F130-4435-8556-F87B228A4EB1}"/>
                  </a:ext>
                </a:extLst>
              </p:cNvPr>
              <p:cNvGrpSpPr/>
              <p:nvPr/>
            </p:nvGrpSpPr>
            <p:grpSpPr>
              <a:xfrm>
                <a:off x="830397" y="1362472"/>
                <a:ext cx="7197987" cy="2686000"/>
                <a:chOff x="830397" y="1362472"/>
                <a:chExt cx="7197987" cy="2686000"/>
              </a:xfrm>
            </p:grpSpPr>
            <p:pic>
              <p:nvPicPr>
                <p:cNvPr id="47" name="Image 46">
                  <a:extLst>
                    <a:ext uri="{FF2B5EF4-FFF2-40B4-BE49-F238E27FC236}">
                      <a16:creationId xmlns:a16="http://schemas.microsoft.com/office/drawing/2014/main" id="{41D5673C-426C-41A0-AA6C-DC5F1B695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932" t="15802" r="44773" b="7911"/>
                <a:stretch/>
              </p:blipFill>
              <p:spPr>
                <a:xfrm>
                  <a:off x="2051720" y="1362472"/>
                  <a:ext cx="1872208" cy="2088232"/>
                </a:xfrm>
                <a:prstGeom prst="rect">
                  <a:avLst/>
                </a:prstGeom>
              </p:spPr>
            </p:pic>
            <p:pic>
              <p:nvPicPr>
                <p:cNvPr id="48" name="Image 47">
                  <a:extLst>
                    <a:ext uri="{FF2B5EF4-FFF2-40B4-BE49-F238E27FC236}">
                      <a16:creationId xmlns:a16="http://schemas.microsoft.com/office/drawing/2014/main" id="{BDC1B7AF-E71D-4975-8599-160310440B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345" t="87220" r="7705" b="373"/>
                <a:stretch/>
              </p:blipFill>
              <p:spPr>
                <a:xfrm>
                  <a:off x="830397" y="3472408"/>
                  <a:ext cx="7197987" cy="57606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0405E17-A127-4E1B-82A9-22AA3EA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661803-F56B-491E-8993-FA0F5CC31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3C1D89-D68A-4125-9EA2-E9CAE4147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532" t="14031" r="32532" b="18972"/>
          <a:stretch/>
        </p:blipFill>
        <p:spPr>
          <a:xfrm>
            <a:off x="5021760" y="1325467"/>
            <a:ext cx="1872208" cy="20882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DCE99A-7BDA-431C-B7DA-8ED70EA2F0F2}"/>
              </a:ext>
            </a:extLst>
          </p:cNvPr>
          <p:cNvSpPr txBox="1"/>
          <p:nvPr/>
        </p:nvSpPr>
        <p:spPr>
          <a:xfrm>
            <a:off x="7236296" y="22219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2021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1568724" y="864539"/>
            <a:ext cx="586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Les interactions médicamenteuses :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9D15001-2F09-4172-A8F2-EC0086CEFC57}"/>
              </a:ext>
            </a:extLst>
          </p:cNvPr>
          <p:cNvGrpSpPr/>
          <p:nvPr/>
        </p:nvGrpSpPr>
        <p:grpSpPr>
          <a:xfrm>
            <a:off x="830397" y="1325467"/>
            <a:ext cx="7197987" cy="2718354"/>
            <a:chOff x="832279" y="1324518"/>
            <a:chExt cx="7197987" cy="2718354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25EC803E-D251-48C1-9B11-D4D6087EE296}"/>
                </a:ext>
              </a:extLst>
            </p:cNvPr>
            <p:cNvGrpSpPr/>
            <p:nvPr/>
          </p:nvGrpSpPr>
          <p:grpSpPr>
            <a:xfrm>
              <a:off x="832279" y="1356872"/>
              <a:ext cx="7197987" cy="2686000"/>
              <a:chOff x="830397" y="1357821"/>
              <a:chExt cx="7197987" cy="2686000"/>
            </a:xfrm>
          </p:grpSpPr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63B1285C-A940-420E-AAF7-F2CD8E4CCAA9}"/>
                  </a:ext>
                </a:extLst>
              </p:cNvPr>
              <p:cNvSpPr txBox="1"/>
              <p:nvPr/>
            </p:nvSpPr>
            <p:spPr>
              <a:xfrm>
                <a:off x="7236296" y="2217271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2021</a:t>
                </a:r>
              </a:p>
            </p:txBody>
          </p: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9F1222F8-10D7-4548-B49F-3C979282F4FC}"/>
                  </a:ext>
                </a:extLst>
              </p:cNvPr>
              <p:cNvGrpSpPr/>
              <p:nvPr/>
            </p:nvGrpSpPr>
            <p:grpSpPr>
              <a:xfrm>
                <a:off x="830397" y="1357821"/>
                <a:ext cx="7197987" cy="2686000"/>
                <a:chOff x="830397" y="1362472"/>
                <a:chExt cx="7197987" cy="2686000"/>
              </a:xfrm>
            </p:grpSpPr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1EDC0728-7777-4EFC-BFEB-DAE961C68B56}"/>
                    </a:ext>
                  </a:extLst>
                </p:cNvPr>
                <p:cNvSpPr txBox="1"/>
                <p:nvPr/>
              </p:nvSpPr>
              <p:spPr>
                <a:xfrm>
                  <a:off x="1018599" y="2221922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2020</a:t>
                  </a:r>
                </a:p>
              </p:txBody>
            </p:sp>
            <p:grpSp>
              <p:nvGrpSpPr>
                <p:cNvPr id="54" name="Groupe 53">
                  <a:extLst>
                    <a:ext uri="{FF2B5EF4-FFF2-40B4-BE49-F238E27FC236}">
                      <a16:creationId xmlns:a16="http://schemas.microsoft.com/office/drawing/2014/main" id="{BA3B3331-AEE5-4A8F-AE9A-A55BBC0E5873}"/>
                    </a:ext>
                  </a:extLst>
                </p:cNvPr>
                <p:cNvGrpSpPr/>
                <p:nvPr/>
              </p:nvGrpSpPr>
              <p:grpSpPr>
                <a:xfrm>
                  <a:off x="830397" y="1362472"/>
                  <a:ext cx="7197987" cy="2686000"/>
                  <a:chOff x="830397" y="1362472"/>
                  <a:chExt cx="7197987" cy="2686000"/>
                </a:xfrm>
              </p:grpSpPr>
              <p:pic>
                <p:nvPicPr>
                  <p:cNvPr id="55" name="Image 54">
                    <a:extLst>
                      <a:ext uri="{FF2B5EF4-FFF2-40B4-BE49-F238E27FC236}">
                        <a16:creationId xmlns:a16="http://schemas.microsoft.com/office/drawing/2014/main" id="{EFA1384C-DAFE-4DA4-84AA-CF1BFC8D55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9932" t="15802" r="44773" b="7911"/>
                  <a:stretch/>
                </p:blipFill>
                <p:spPr>
                  <a:xfrm>
                    <a:off x="2051720" y="1362472"/>
                    <a:ext cx="1872208" cy="2088232"/>
                  </a:xfrm>
                  <a:prstGeom prst="rect">
                    <a:avLst/>
                  </a:prstGeom>
                </p:spPr>
              </p:pic>
              <p:pic>
                <p:nvPicPr>
                  <p:cNvPr id="56" name="Image 55">
                    <a:extLst>
                      <a:ext uri="{FF2B5EF4-FFF2-40B4-BE49-F238E27FC236}">
                        <a16:creationId xmlns:a16="http://schemas.microsoft.com/office/drawing/2014/main" id="{6B438926-9770-479D-928D-4DCBD78A9E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8345" t="87220" r="7705" b="373"/>
                  <a:stretch/>
                </p:blipFill>
                <p:spPr>
                  <a:xfrm>
                    <a:off x="830397" y="3472408"/>
                    <a:ext cx="7197987" cy="576064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7" name="Espace réservé du contenu 4">
              <a:extLst>
                <a:ext uri="{FF2B5EF4-FFF2-40B4-BE49-F238E27FC236}">
                  <a16:creationId xmlns:a16="http://schemas.microsoft.com/office/drawing/2014/main" id="{9155BDB3-173A-4B0F-B6C0-092536A37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532" t="14031" r="32532" b="18972"/>
            <a:stretch/>
          </p:blipFill>
          <p:spPr>
            <a:xfrm>
              <a:off x="5023642" y="1324518"/>
              <a:ext cx="1872208" cy="2088232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90EE3AA2-CA5E-4E09-9F05-25D678B670CD}"/>
              </a:ext>
            </a:extLst>
          </p:cNvPr>
          <p:cNvGrpSpPr/>
          <p:nvPr/>
        </p:nvGrpSpPr>
        <p:grpSpPr>
          <a:xfrm>
            <a:off x="642520" y="3450704"/>
            <a:ext cx="1368152" cy="3146648"/>
            <a:chOff x="643236" y="3450704"/>
            <a:chExt cx="1368152" cy="314664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64FA3D-FBC4-4268-8B06-3B447A771CB6}"/>
                </a:ext>
              </a:extLst>
            </p:cNvPr>
            <p:cNvSpPr/>
            <p:nvPr/>
          </p:nvSpPr>
          <p:spPr>
            <a:xfrm>
              <a:off x="643236" y="3450704"/>
              <a:ext cx="1368152" cy="3146648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A6FAC03B-6BDC-4446-844F-7FEC5B0F4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397" y="4114432"/>
              <a:ext cx="1052543" cy="59205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AB876AB-EE29-42FB-9813-F8B844BAA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248" y="4901709"/>
              <a:ext cx="1152128" cy="576064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C462D9D7-267E-413A-8735-B8EF8B992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541" y="5737338"/>
              <a:ext cx="1021207" cy="420154"/>
            </a:xfrm>
            <a:prstGeom prst="rect">
              <a:avLst/>
            </a:prstGeom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E7925DD-7810-46B4-86FB-DB587320C968}"/>
              </a:ext>
            </a:extLst>
          </p:cNvPr>
          <p:cNvGrpSpPr/>
          <p:nvPr/>
        </p:nvGrpSpPr>
        <p:grpSpPr>
          <a:xfrm>
            <a:off x="2051720" y="3450704"/>
            <a:ext cx="3528392" cy="3146648"/>
            <a:chOff x="2051720" y="3450704"/>
            <a:chExt cx="3528392" cy="3146648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1A521EAA-D560-43E6-A699-9EBF0815BEA2}"/>
                </a:ext>
              </a:extLst>
            </p:cNvPr>
            <p:cNvGrpSpPr/>
            <p:nvPr/>
          </p:nvGrpSpPr>
          <p:grpSpPr>
            <a:xfrm>
              <a:off x="2750865" y="4087259"/>
              <a:ext cx="2264185" cy="2452158"/>
              <a:chOff x="2750865" y="4087259"/>
              <a:chExt cx="2264185" cy="2452158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8182CF0B-8E83-4CDA-9F0A-A2B15ADC9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0865" y="4277532"/>
                <a:ext cx="926672" cy="926672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4DAE3F57-66F8-4F20-9A75-B50D1FBD8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8378" y="4087259"/>
                <a:ext cx="926672" cy="926672"/>
              </a:xfrm>
              <a:prstGeom prst="rect">
                <a:avLst/>
              </a:prstGeom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EB770B8C-23E1-4185-84C9-8A71F4AA6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1800" y="5612745"/>
                <a:ext cx="926672" cy="926672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23807B8A-7DD3-4615-8BEF-66D133590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9614" y="5204204"/>
                <a:ext cx="926672" cy="926672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97A0D3-292D-4B8A-8217-54D533E6EC61}"/>
                </a:ext>
              </a:extLst>
            </p:cNvPr>
            <p:cNvSpPr/>
            <p:nvPr/>
          </p:nvSpPr>
          <p:spPr>
            <a:xfrm>
              <a:off x="2051720" y="3450704"/>
              <a:ext cx="3528392" cy="3146648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862EBC8-11F3-4B3A-9116-E04632E37C35}"/>
              </a:ext>
            </a:extLst>
          </p:cNvPr>
          <p:cNvGrpSpPr/>
          <p:nvPr/>
        </p:nvGrpSpPr>
        <p:grpSpPr>
          <a:xfrm>
            <a:off x="5660529" y="3450704"/>
            <a:ext cx="1368152" cy="3146648"/>
            <a:chOff x="5660529" y="3450704"/>
            <a:chExt cx="1368152" cy="31466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AD1BB6-4EDC-42BF-851F-3F6403F2294A}"/>
                </a:ext>
              </a:extLst>
            </p:cNvPr>
            <p:cNvSpPr/>
            <p:nvPr/>
          </p:nvSpPr>
          <p:spPr>
            <a:xfrm>
              <a:off x="5660529" y="3450704"/>
              <a:ext cx="1368152" cy="3146648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EBB47005-5502-4A6E-AB61-A6905D91D591}"/>
                </a:ext>
              </a:extLst>
            </p:cNvPr>
            <p:cNvGrpSpPr/>
            <p:nvPr/>
          </p:nvGrpSpPr>
          <p:grpSpPr>
            <a:xfrm>
              <a:off x="5868975" y="4151938"/>
              <a:ext cx="1017873" cy="2165332"/>
              <a:chOff x="5868975" y="4151938"/>
              <a:chExt cx="1017873" cy="2165332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C915D16B-B519-421B-8AC1-DD2B57950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5898" y="4151938"/>
                <a:ext cx="831399" cy="583019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FAC5BA8C-9365-4984-A5DE-3E0B480C0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8975" y="4917464"/>
                <a:ext cx="1017873" cy="626383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A0CE5969-EFCE-4B17-831F-6176D3F82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8975" y="5784606"/>
                <a:ext cx="1012669" cy="532664"/>
              </a:xfrm>
              <a:prstGeom prst="rect">
                <a:avLst/>
              </a:prstGeom>
            </p:spPr>
          </p:pic>
        </p:grp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C2458FC-5F33-48BD-B2EE-38CB979AC4A1}"/>
              </a:ext>
            </a:extLst>
          </p:cNvPr>
          <p:cNvGrpSpPr/>
          <p:nvPr/>
        </p:nvGrpSpPr>
        <p:grpSpPr>
          <a:xfrm>
            <a:off x="7109098" y="3429000"/>
            <a:ext cx="1368152" cy="3146648"/>
            <a:chOff x="7109098" y="3429000"/>
            <a:chExt cx="1368152" cy="31466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8BFB71-A3E5-44DC-BE90-4A441B4C498B}"/>
                </a:ext>
              </a:extLst>
            </p:cNvPr>
            <p:cNvSpPr/>
            <p:nvPr/>
          </p:nvSpPr>
          <p:spPr>
            <a:xfrm>
              <a:off x="7109098" y="3429000"/>
              <a:ext cx="1368152" cy="3146648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53D15DF-B257-4E07-A6A1-F39893FD3C0A}"/>
                </a:ext>
              </a:extLst>
            </p:cNvPr>
            <p:cNvGrpSpPr/>
            <p:nvPr/>
          </p:nvGrpSpPr>
          <p:grpSpPr>
            <a:xfrm>
              <a:off x="7162331" y="4094340"/>
              <a:ext cx="1213342" cy="2452266"/>
              <a:chOff x="7162331" y="4094340"/>
              <a:chExt cx="1213342" cy="2452266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D0D199E7-3D70-4A1A-B3FE-41A488E28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8484" y="4094340"/>
                <a:ext cx="599800" cy="447612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D2464A7F-E4E4-4A08-8B8F-947D36E06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0465" y="4559519"/>
                <a:ext cx="637732" cy="697519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EE464A0A-DD2F-4FC5-9263-5628893FC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8147" y="5320473"/>
                <a:ext cx="537526" cy="447612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02BCB736-DA73-4481-98FF-6896655BA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2331" y="5784606"/>
                <a:ext cx="714000" cy="76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60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Analyse des IP résultantes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-28230" y="1947446"/>
            <a:ext cx="3050499" cy="4739463"/>
            <a:chOff x="-94869" y="1951814"/>
            <a:chExt cx="3050499" cy="4739463"/>
          </a:xfrm>
        </p:grpSpPr>
        <p:grpSp>
          <p:nvGrpSpPr>
            <p:cNvPr id="13" name="Groupe 12"/>
            <p:cNvGrpSpPr/>
            <p:nvPr/>
          </p:nvGrpSpPr>
          <p:grpSpPr>
            <a:xfrm>
              <a:off x="-94869" y="1951814"/>
              <a:ext cx="3005349" cy="4739463"/>
              <a:chOff x="-94869" y="1951814"/>
              <a:chExt cx="3005349" cy="4739463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-94869" y="1951814"/>
                <a:ext cx="2585988" cy="4739463"/>
                <a:chOff x="-94869" y="1951814"/>
                <a:chExt cx="2585988" cy="4739463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4057C038-AF1E-4889-813C-BF1AB5FFA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8033" t="26784" b="32587"/>
                <a:stretch/>
              </p:blipFill>
              <p:spPr>
                <a:xfrm>
                  <a:off x="673976" y="5683164"/>
                  <a:ext cx="1817142" cy="1008113"/>
                </a:xfrm>
                <a:prstGeom prst="rect">
                  <a:avLst/>
                </a:prstGeom>
              </p:spPr>
            </p:pic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EBBFF17D-1BC4-4527-A7C0-183BBB9A76E8}"/>
                    </a:ext>
                  </a:extLst>
                </p:cNvPr>
                <p:cNvSpPr txBox="1"/>
                <p:nvPr/>
              </p:nvSpPr>
              <p:spPr>
                <a:xfrm>
                  <a:off x="-65573" y="2690697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2020</a:t>
                  </a:r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4BF1C520-C88A-40A0-986F-EA68E0B569D1}"/>
                    </a:ext>
                  </a:extLst>
                </p:cNvPr>
                <p:cNvSpPr txBox="1"/>
                <p:nvPr/>
              </p:nvSpPr>
              <p:spPr>
                <a:xfrm>
                  <a:off x="-94869" y="4826090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2021</a:t>
                  </a:r>
                </a:p>
              </p:txBody>
            </p:sp>
            <p:pic>
              <p:nvPicPr>
                <p:cNvPr id="5" name="Image 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9163" t="2964" r="39005" b="8190"/>
                <a:stretch/>
              </p:blipFill>
              <p:spPr>
                <a:xfrm>
                  <a:off x="673976" y="1951814"/>
                  <a:ext cx="1817143" cy="1872209"/>
                </a:xfrm>
                <a:prstGeom prst="rect">
                  <a:avLst/>
                </a:prstGeom>
              </p:spPr>
            </p:pic>
            <p:pic>
              <p:nvPicPr>
                <p:cNvPr id="6" name="Image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4802" t="2860" r="24803" b="10716"/>
                <a:stretch/>
              </p:blipFill>
              <p:spPr>
                <a:xfrm>
                  <a:off x="674977" y="3824023"/>
                  <a:ext cx="1816141" cy="1859141"/>
                </a:xfrm>
                <a:prstGeom prst="rect">
                  <a:avLst/>
                </a:prstGeom>
              </p:spPr>
            </p:pic>
          </p:grpSp>
          <p:sp>
            <p:nvSpPr>
              <p:cNvPr id="9" name="ZoneTexte 8"/>
              <p:cNvSpPr txBox="1"/>
              <p:nvPr/>
            </p:nvSpPr>
            <p:spPr>
              <a:xfrm>
                <a:off x="2125742" y="3449347"/>
                <a:ext cx="78473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N=177</a:t>
                </a: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2170892" y="5386426"/>
              <a:ext cx="7847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N=367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7323240-17B3-459C-8962-6DFBDE40F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836" y="2348880"/>
            <a:ext cx="6130078" cy="38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/>
          <a:lstStyle/>
          <a:p>
            <a:r>
              <a:rPr lang="fr-FR" dirty="0">
                <a:solidFill>
                  <a:srgbClr val="CC0066"/>
                </a:solidFill>
              </a:rPr>
              <a:t>Le nombre de sollicitations a considérablement augmenté</a:t>
            </a:r>
          </a:p>
          <a:p>
            <a:pPr lvl="1"/>
            <a:r>
              <a:rPr lang="fr-FR" dirty="0"/>
              <a:t>Patients ++++  =&gt; </a:t>
            </a:r>
            <a:r>
              <a:rPr lang="fr-FR" i="1" dirty="0"/>
              <a:t>« patient acteur »</a:t>
            </a:r>
          </a:p>
          <a:p>
            <a:pPr lvl="1"/>
            <a:r>
              <a:rPr lang="fr-FR" dirty="0"/>
              <a:t>Préoccupations majeures : </a:t>
            </a:r>
          </a:p>
          <a:p>
            <a:pPr lvl="2"/>
            <a:r>
              <a:rPr lang="fr-FR" dirty="0"/>
              <a:t>Interactions médicamenteuses</a:t>
            </a:r>
          </a:p>
          <a:p>
            <a:pPr lvl="2"/>
            <a:r>
              <a:rPr lang="fr-FR" dirty="0"/>
              <a:t>Essor des thérapies alternatives</a:t>
            </a:r>
            <a:r>
              <a:rPr lang="fr-FR" dirty="0">
                <a:solidFill>
                  <a:srgbClr val="7C8E94"/>
                </a:solidFill>
              </a:rPr>
              <a:t>  </a:t>
            </a:r>
            <a:r>
              <a:rPr lang="fr-FR" dirty="0">
                <a:solidFill>
                  <a:srgbClr val="0070C0"/>
                </a:solidFill>
              </a:rPr>
              <a:t>=&gt; Risque iatrogénique émergent</a:t>
            </a:r>
          </a:p>
          <a:p>
            <a:pPr lvl="2"/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PH : nouvel interlocuteur hospitalier, rôle clé au sein de l’équipe de coordination</a:t>
            </a:r>
            <a:endParaRPr lang="fr-FR" dirty="0">
              <a:solidFill>
                <a:srgbClr val="7C8E94"/>
              </a:solidFill>
            </a:endParaRPr>
          </a:p>
          <a:p>
            <a:endParaRPr lang="fr-FR" dirty="0">
              <a:solidFill>
                <a:srgbClr val="7C8E94"/>
              </a:solidFill>
            </a:endParaRPr>
          </a:p>
          <a:p>
            <a:r>
              <a:rPr lang="fr-FR" dirty="0">
                <a:solidFill>
                  <a:srgbClr val="CC0066"/>
                </a:solidFill>
              </a:rPr>
              <a:t>Lien ville – hôpital  : </a:t>
            </a:r>
          </a:p>
          <a:p>
            <a:pPr lvl="1"/>
            <a:r>
              <a:rPr lang="fr-FR" dirty="0">
                <a:solidFill>
                  <a:srgbClr val="7C8E94"/>
                </a:solidFill>
              </a:rPr>
              <a:t>Création d’un lien de confiance avec le pharmacien de ville</a:t>
            </a:r>
          </a:p>
          <a:p>
            <a:pPr lvl="1"/>
            <a:r>
              <a:rPr lang="fr-FR" dirty="0">
                <a:solidFill>
                  <a:srgbClr val="7C8E94"/>
                </a:solidFill>
              </a:rPr>
              <a:t>Sécurisation du parcours de soins</a:t>
            </a:r>
          </a:p>
          <a:p>
            <a:pPr lvl="1"/>
            <a:r>
              <a:rPr lang="fr-FR" dirty="0"/>
              <a:t>Patient accompagné et serein !</a:t>
            </a:r>
            <a:endParaRPr lang="fr-FR" dirty="0">
              <a:solidFill>
                <a:srgbClr val="7C8E94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36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1658615"/>
          </a:xfrm>
          <a:solidFill>
            <a:schemeClr val="bg1"/>
          </a:solidFill>
        </p:spPr>
        <p:txBody>
          <a:bodyPr/>
          <a:lstStyle/>
          <a:p>
            <a:br>
              <a:rPr lang="fr-FR" sz="3600" dirty="0">
                <a:solidFill>
                  <a:srgbClr val="CC006A"/>
                </a:solidFill>
                <a:latin typeface="Arial"/>
                <a:cs typeface="Arial"/>
              </a:rPr>
            </a:br>
            <a:r>
              <a:rPr lang="fr-FR" sz="3600" dirty="0">
                <a:solidFill>
                  <a:srgbClr val="CC006A"/>
                </a:solidFill>
                <a:latin typeface="Arial"/>
                <a:cs typeface="Arial"/>
              </a:rPr>
              <a:t>Merci de votre attention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6952"/>
            <a:ext cx="5604574" cy="28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8AC1A7F-7951-4AE6-8E8A-E10CED4BB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815098"/>
              </p:ext>
            </p:extLst>
          </p:nvPr>
        </p:nvGraphicFramePr>
        <p:xfrm>
          <a:off x="1524000" y="19370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64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256584"/>
          </a:xfrm>
        </p:spPr>
        <p:txBody>
          <a:bodyPr/>
          <a:lstStyle/>
          <a:p>
            <a:r>
              <a:rPr lang="fr-FR" dirty="0"/>
              <a:t>A l’ICM, début d’activité en février 2016  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539552" y="1700110"/>
            <a:ext cx="8770275" cy="4723220"/>
            <a:chOff x="539552" y="1703872"/>
            <a:chExt cx="8770275" cy="472322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703872"/>
              <a:ext cx="7825176" cy="4723220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7308304" y="4134756"/>
              <a:ext cx="2001523" cy="227926"/>
              <a:chOff x="7308304" y="4134756"/>
              <a:chExt cx="2001523" cy="227926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7308304" y="4248719"/>
                <a:ext cx="20015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ZoneTexte 5"/>
              <p:cNvSpPr txBox="1"/>
              <p:nvPr/>
            </p:nvSpPr>
            <p:spPr>
              <a:xfrm>
                <a:off x="7508456" y="4134756"/>
                <a:ext cx="1801371" cy="227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300 au 01/09</a:t>
                </a: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2727860" y="5581639"/>
            <a:ext cx="4680520" cy="1208166"/>
            <a:chOff x="2908661" y="5517232"/>
            <a:chExt cx="4680520" cy="1208166"/>
          </a:xfrm>
        </p:grpSpPr>
        <p:sp>
          <p:nvSpPr>
            <p:cNvPr id="9" name="Ellipse 8"/>
            <p:cNvSpPr/>
            <p:nvPr/>
          </p:nvSpPr>
          <p:spPr>
            <a:xfrm>
              <a:off x="6300192" y="5517232"/>
              <a:ext cx="576064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6546042" y="5877272"/>
              <a:ext cx="84363" cy="658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 flipH="1">
              <a:off x="2908661" y="6448399"/>
              <a:ext cx="468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Arrêt des PP de </a:t>
              </a:r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Xeloda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® et d’</a:t>
              </a:r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Endoxan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3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FF01E-301C-445D-80B7-8EC1B1B8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EE841C-14BF-4D86-ACE9-CABB91F22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0120" y="6517161"/>
            <a:ext cx="419100" cy="365125"/>
          </a:xfrm>
        </p:spPr>
        <p:txBody>
          <a:bodyPr/>
          <a:lstStyle/>
          <a:p>
            <a:fld id="{D3627F56-11FC-4540-A7EB-52BF61FD1AD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77DD8A-CA88-4F1B-8891-522787F3D99B}"/>
              </a:ext>
            </a:extLst>
          </p:cNvPr>
          <p:cNvSpPr txBox="1"/>
          <p:nvPr/>
        </p:nvSpPr>
        <p:spPr>
          <a:xfrm>
            <a:off x="3131840" y="813419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</a:rPr>
              <a:t>Initiation chimiothérapie orale</a:t>
            </a:r>
          </a:p>
          <a:p>
            <a:pPr algn="ctr"/>
            <a:r>
              <a:rPr lang="fr-FR" sz="1200" dirty="0"/>
              <a:t>Consultation avec oncologue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44B1353-5AFB-4F47-A1B1-4BF68E5E20C0}"/>
              </a:ext>
            </a:extLst>
          </p:cNvPr>
          <p:cNvCxnSpPr>
            <a:cxnSpLocks/>
          </p:cNvCxnSpPr>
          <p:nvPr/>
        </p:nvCxnSpPr>
        <p:spPr>
          <a:xfrm>
            <a:off x="4572000" y="1336639"/>
            <a:ext cx="0" cy="289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7732C35-E15B-41D0-8F1B-1291FD1E3816}"/>
              </a:ext>
            </a:extLst>
          </p:cNvPr>
          <p:cNvSpPr txBox="1"/>
          <p:nvPr/>
        </p:nvSpPr>
        <p:spPr>
          <a:xfrm flipH="1">
            <a:off x="2718538" y="1602056"/>
            <a:ext cx="377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Consultation </a:t>
            </a:r>
          </a:p>
          <a:p>
            <a:pPr algn="ctr"/>
            <a:r>
              <a:rPr lang="fr-FR" dirty="0" err="1">
                <a:solidFill>
                  <a:srgbClr val="C00000"/>
                </a:solidFill>
              </a:rPr>
              <a:t>IDEc</a:t>
            </a:r>
            <a:r>
              <a:rPr lang="fr-FR" dirty="0">
                <a:solidFill>
                  <a:srgbClr val="C00000"/>
                </a:solidFill>
              </a:rPr>
              <a:t> + Pharmacien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600844E-E049-4507-ABE0-DF074ADB56AF}"/>
              </a:ext>
            </a:extLst>
          </p:cNvPr>
          <p:cNvCxnSpPr>
            <a:cxnSpLocks/>
          </p:cNvCxnSpPr>
          <p:nvPr/>
        </p:nvCxnSpPr>
        <p:spPr>
          <a:xfrm flipH="1">
            <a:off x="3068312" y="2228506"/>
            <a:ext cx="521534" cy="447483"/>
          </a:xfrm>
          <a:prstGeom prst="straightConnector1">
            <a:avLst/>
          </a:prstGeom>
          <a:ln w="12700" cmpd="sng">
            <a:solidFill>
              <a:srgbClr val="7C8E9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34697E9-CE4F-4B6A-AEF3-20ACAA92D5D8}"/>
              </a:ext>
            </a:extLst>
          </p:cNvPr>
          <p:cNvSpPr/>
          <p:nvPr/>
        </p:nvSpPr>
        <p:spPr>
          <a:xfrm>
            <a:off x="591277" y="2870650"/>
            <a:ext cx="2664296" cy="2813622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469AD2-6A20-4F81-9FD5-D764269F83AA}"/>
              </a:ext>
            </a:extLst>
          </p:cNvPr>
          <p:cNvSpPr txBox="1"/>
          <p:nvPr/>
        </p:nvSpPr>
        <p:spPr>
          <a:xfrm>
            <a:off x="612413" y="2870650"/>
            <a:ext cx="256599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Coordination</a:t>
            </a:r>
          </a:p>
          <a:p>
            <a:r>
              <a:rPr lang="fr-FR" sz="1400" dirty="0"/>
              <a:t>- </a:t>
            </a:r>
            <a:r>
              <a:rPr lang="fr-FR" sz="1200" dirty="0"/>
              <a:t>Gestion des EI</a:t>
            </a:r>
          </a:p>
          <a:p>
            <a:r>
              <a:rPr lang="fr-FR" sz="1200" dirty="0"/>
              <a:t>- Appel téléphonique à J8 et J15 </a:t>
            </a:r>
            <a:r>
              <a:rPr lang="fr-FR" sz="900" dirty="0"/>
              <a:t>(selon patient et thérapie)</a:t>
            </a:r>
          </a:p>
          <a:p>
            <a:r>
              <a:rPr lang="fr-FR" sz="1200" dirty="0"/>
              <a:t>- Lien éventuel vers IDE libéraux et MT</a:t>
            </a:r>
          </a:p>
          <a:p>
            <a:r>
              <a:rPr lang="fr-FR" sz="1200" dirty="0"/>
              <a:t>- Evaluation besoins en soins de support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D7E2EE3-A79D-47AA-B56F-3A8A638068A4}"/>
              </a:ext>
            </a:extLst>
          </p:cNvPr>
          <p:cNvCxnSpPr>
            <a:cxnSpLocks/>
          </p:cNvCxnSpPr>
          <p:nvPr/>
        </p:nvCxnSpPr>
        <p:spPr>
          <a:xfrm>
            <a:off x="5455811" y="2200123"/>
            <a:ext cx="314658" cy="282906"/>
          </a:xfrm>
          <a:prstGeom prst="straightConnector1">
            <a:avLst/>
          </a:prstGeom>
          <a:ln w="12700" cmpd="sng">
            <a:solidFill>
              <a:srgbClr val="7C8E9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43201D-244F-4EF8-B83C-171D1EC67307}"/>
              </a:ext>
            </a:extLst>
          </p:cNvPr>
          <p:cNvSpPr/>
          <p:nvPr/>
        </p:nvSpPr>
        <p:spPr>
          <a:xfrm>
            <a:off x="4264299" y="2547135"/>
            <a:ext cx="4605826" cy="1083814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3AF34A-C00D-428D-81B8-1898DB7448BC}"/>
              </a:ext>
            </a:extLst>
          </p:cNvPr>
          <p:cNvSpPr txBox="1"/>
          <p:nvPr/>
        </p:nvSpPr>
        <p:spPr>
          <a:xfrm>
            <a:off x="4289762" y="2519131"/>
            <a:ext cx="33843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Entretien patient</a:t>
            </a:r>
          </a:p>
          <a:p>
            <a:r>
              <a:rPr lang="fr-FR" sz="1400" dirty="0"/>
              <a:t>- </a:t>
            </a:r>
            <a:r>
              <a:rPr lang="fr-FR" sz="1200" dirty="0"/>
              <a:t>Présentation traitement</a:t>
            </a:r>
          </a:p>
          <a:p>
            <a:r>
              <a:rPr lang="fr-FR" sz="1200" dirty="0"/>
              <a:t>- Recueil </a:t>
            </a:r>
            <a:r>
              <a:rPr lang="fr-FR" sz="1200" dirty="0" err="1"/>
              <a:t>co</a:t>
            </a:r>
            <a:r>
              <a:rPr lang="fr-FR" sz="1200" dirty="0"/>
              <a:t>-médication</a:t>
            </a:r>
          </a:p>
          <a:p>
            <a:r>
              <a:rPr lang="fr-FR" sz="1200" dirty="0"/>
              <a:t>- Analyse interactions</a:t>
            </a:r>
          </a:p>
          <a:p>
            <a:r>
              <a:rPr lang="fr-FR" sz="1200" dirty="0"/>
              <a:t>- Sensibilisation iatrogénie médicamenteuse</a:t>
            </a:r>
          </a:p>
          <a:p>
            <a:endParaRPr lang="fr-FR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AC27625-6B96-4398-8043-FE498F09892E}"/>
              </a:ext>
            </a:extLst>
          </p:cNvPr>
          <p:cNvCxnSpPr>
            <a:cxnSpLocks/>
          </p:cNvCxnSpPr>
          <p:nvPr/>
        </p:nvCxnSpPr>
        <p:spPr>
          <a:xfrm>
            <a:off x="6567212" y="3666614"/>
            <a:ext cx="0" cy="413468"/>
          </a:xfrm>
          <a:prstGeom prst="straightConnector1">
            <a:avLst/>
          </a:prstGeom>
          <a:ln w="12700" cmpd="sng">
            <a:solidFill>
              <a:srgbClr val="7C8E9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6C5CAAF-7D75-4F0A-9B05-C012215FFD1C}"/>
              </a:ext>
            </a:extLst>
          </p:cNvPr>
          <p:cNvSpPr/>
          <p:nvPr/>
        </p:nvSpPr>
        <p:spPr>
          <a:xfrm>
            <a:off x="4264297" y="4140933"/>
            <a:ext cx="4605823" cy="2672443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A1FF9FC-71E2-4EC8-A282-AAFBBFDDF287}"/>
              </a:ext>
            </a:extLst>
          </p:cNvPr>
          <p:cNvSpPr txBox="1"/>
          <p:nvPr/>
        </p:nvSpPr>
        <p:spPr>
          <a:xfrm>
            <a:off x="4266616" y="4154278"/>
            <a:ext cx="3856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Lien ville-hôpital </a:t>
            </a:r>
          </a:p>
          <a:p>
            <a:r>
              <a:rPr lang="fr-FR" sz="1400" dirty="0"/>
              <a:t>- </a:t>
            </a:r>
            <a:r>
              <a:rPr lang="fr-FR" sz="1200" dirty="0"/>
              <a:t>Appel de la pharmacie de ville</a:t>
            </a:r>
          </a:p>
          <a:p>
            <a:r>
              <a:rPr lang="fr-FR" sz="1200" dirty="0"/>
              <a:t>- Information et transmission de documents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00" dirty="0"/>
              <a:t>Ordonnance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00" dirty="0"/>
              <a:t>Fiche d’information de mise sous traitement + coordonnées de la coordination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00" dirty="0"/>
              <a:t>Fiche </a:t>
            </a:r>
            <a:r>
              <a:rPr lang="fr-FR" sz="1000" dirty="0" err="1"/>
              <a:t>Oncolien</a:t>
            </a:r>
            <a:endParaRPr lang="fr-FR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00" dirty="0"/>
              <a:t>Suivi officinal sur EI et observance</a:t>
            </a:r>
          </a:p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6A3E4D7-ACBB-4C37-BD33-E5E31F61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147" y="2578657"/>
            <a:ext cx="709744" cy="103706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112A1D7-B3EF-4A46-8BE5-B157A6671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28" y="2622624"/>
            <a:ext cx="682750" cy="68660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E1A490E-06DA-460B-8E70-73DCEFF5D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422" y="5729488"/>
            <a:ext cx="743807" cy="107042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FE15A78-611A-46C6-B58B-448F55EA4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811" y="5729488"/>
            <a:ext cx="773729" cy="106730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C54ABEF-6647-44B3-A5B2-321BA1430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696" y="5717332"/>
            <a:ext cx="810823" cy="106730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1BBF1D6-A366-4455-B4FA-1571AACD8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830" y="5684272"/>
            <a:ext cx="743807" cy="110319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CA83932-8E3B-4DA2-BEEF-ACA9A47AF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6278" y="4650360"/>
            <a:ext cx="798268" cy="7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8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C257D-E3B2-4DC7-875E-ACBCE8ED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Matériels et méthode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321E53-C423-4823-9807-42249541D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03AD289-AC82-4AFF-9CF1-5E14C9AAF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817415"/>
              </p:ext>
            </p:extLst>
          </p:nvPr>
        </p:nvGraphicFramePr>
        <p:xfrm>
          <a:off x="1562178" y="2299401"/>
          <a:ext cx="6096000" cy="421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6CF8CFC8-0C36-41FA-9F74-74F8AD2E5D3A}"/>
              </a:ext>
            </a:extLst>
          </p:cNvPr>
          <p:cNvGrpSpPr/>
          <p:nvPr/>
        </p:nvGrpSpPr>
        <p:grpSpPr>
          <a:xfrm>
            <a:off x="2986505" y="3875590"/>
            <a:ext cx="1063434" cy="1042506"/>
            <a:chOff x="3097484" y="3092413"/>
            <a:chExt cx="1063434" cy="104250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7434DD2-1228-451A-8321-2F7E16FD0C0B}"/>
                </a:ext>
              </a:extLst>
            </p:cNvPr>
            <p:cNvSpPr/>
            <p:nvPr/>
          </p:nvSpPr>
          <p:spPr>
            <a:xfrm>
              <a:off x="3097484" y="3092413"/>
              <a:ext cx="1063434" cy="104250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0C35EBF-779A-4CD2-922D-265443965C79}"/>
                </a:ext>
              </a:extLst>
            </p:cNvPr>
            <p:cNvSpPr txBox="1"/>
            <p:nvPr/>
          </p:nvSpPr>
          <p:spPr>
            <a:xfrm flipH="1">
              <a:off x="3252888" y="3438869"/>
              <a:ext cx="752626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9C84809-8794-48AF-921B-09481A5CBF1D}"/>
              </a:ext>
            </a:extLst>
          </p:cNvPr>
          <p:cNvGrpSpPr/>
          <p:nvPr/>
        </p:nvGrpSpPr>
        <p:grpSpPr>
          <a:xfrm>
            <a:off x="5105261" y="3459184"/>
            <a:ext cx="1037894" cy="1042506"/>
            <a:chOff x="5257492" y="2602481"/>
            <a:chExt cx="1037894" cy="104250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38509EC-E73E-4DF0-AF64-091E8027434E}"/>
                </a:ext>
              </a:extLst>
            </p:cNvPr>
            <p:cNvSpPr/>
            <p:nvPr/>
          </p:nvSpPr>
          <p:spPr>
            <a:xfrm>
              <a:off x="5257492" y="2602481"/>
              <a:ext cx="1008112" cy="104250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3F088FF-0331-4A6A-A70F-7315E3E86156}"/>
                </a:ext>
              </a:extLst>
            </p:cNvPr>
            <p:cNvSpPr txBox="1"/>
            <p:nvPr/>
          </p:nvSpPr>
          <p:spPr>
            <a:xfrm flipH="1">
              <a:off x="5435506" y="2939068"/>
              <a:ext cx="859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3714" y="1514094"/>
            <a:ext cx="8352928" cy="5112568"/>
          </a:xfrm>
        </p:spPr>
        <p:txBody>
          <a:bodyPr/>
          <a:lstStyle/>
          <a:p>
            <a:r>
              <a:rPr lang="fr-FR" dirty="0"/>
              <a:t>Traçabilité quotidienne des appels et des mails reçus par la coordination pharmaciens</a:t>
            </a:r>
          </a:p>
          <a:p>
            <a:r>
              <a:rPr lang="fr-FR" dirty="0"/>
              <a:t>Analyse des sollicitations et des IP réalisées </a:t>
            </a:r>
          </a:p>
        </p:txBody>
      </p:sp>
    </p:spTree>
    <p:extLst>
      <p:ext uri="{BB962C8B-B14F-4D97-AF65-F5344CB8AC3E}">
        <p14:creationId xmlns:p14="http://schemas.microsoft.com/office/powerpoint/2010/main" val="32227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1280992"/>
            <a:ext cx="8352928" cy="5261751"/>
          </a:xfrm>
        </p:spPr>
        <p:txBody>
          <a:bodyPr/>
          <a:lstStyle/>
          <a:p>
            <a:r>
              <a:rPr lang="fr-FR" dirty="0"/>
              <a:t>Evolution des sollicitations reçues par la coordination sur les 6 premiers mois de l’année :</a:t>
            </a:r>
          </a:p>
          <a:p>
            <a:pPr marL="0" indent="0">
              <a:buNone/>
            </a:pPr>
            <a:endParaRPr lang="fr-FR" sz="700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2702"/>
            <a:ext cx="360300" cy="7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20697725"/>
              </p:ext>
            </p:extLst>
          </p:nvPr>
        </p:nvGraphicFramePr>
        <p:xfrm>
          <a:off x="1557808" y="2561904"/>
          <a:ext cx="5833751" cy="344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lèche courbée vers le bas 8"/>
          <p:cNvSpPr/>
          <p:nvPr/>
        </p:nvSpPr>
        <p:spPr>
          <a:xfrm>
            <a:off x="3740072" y="2758078"/>
            <a:ext cx="1800200" cy="432048"/>
          </a:xfrm>
          <a:prstGeom prst="curved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53132" y="21291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+ 29 %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91800" y="6199096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bg2"/>
                </a:solidFill>
                <a:latin typeface="Arial"/>
                <a:ea typeface="Wingdings"/>
                <a:cs typeface="Wingdings"/>
              </a:rPr>
              <a:t>Comment ? Qui ? Et pourquoi ?</a:t>
            </a:r>
          </a:p>
        </p:txBody>
      </p:sp>
    </p:spTree>
    <p:extLst>
      <p:ext uri="{BB962C8B-B14F-4D97-AF65-F5344CB8AC3E}">
        <p14:creationId xmlns:p14="http://schemas.microsoft.com/office/powerpoint/2010/main" val="240146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2298" y="1408027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Wingdings"/>
                <a:cs typeface="Wingdings"/>
                <a:sym typeface="Wingdings"/>
              </a:rPr>
              <a:t>Par quels moyens 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/>
                <a:ea typeface="Wingdings"/>
                <a:cs typeface="Wingdings"/>
                <a:sym typeface="Wingdings" panose="05000000000000000000" pitchFamily="2" charset="2"/>
              </a:rPr>
              <a:t></a:t>
            </a:r>
            <a:r>
              <a:rPr lang="fr-FR" sz="2200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 : </a:t>
            </a:r>
            <a:r>
              <a:rPr lang="fr-FR" sz="2200" b="1" dirty="0">
                <a:solidFill>
                  <a:srgbClr val="CC0066"/>
                </a:solidFill>
                <a:latin typeface="Arial"/>
                <a:ea typeface="Wingdings"/>
                <a:cs typeface="Wingdings"/>
                <a:sym typeface="Wingdings"/>
              </a:rPr>
              <a:t>82</a:t>
            </a:r>
            <a:r>
              <a:rPr lang="fr-FR" sz="2200" dirty="0">
                <a:solidFill>
                  <a:srgbClr val="CC0066"/>
                </a:solidFill>
                <a:latin typeface="Arial"/>
                <a:ea typeface="Wingdings"/>
                <a:cs typeface="Wingdings"/>
                <a:sym typeface="Wingdings"/>
              </a:rPr>
              <a:t>%</a:t>
            </a:r>
            <a:r>
              <a:rPr lang="fr-FR" sz="2200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 en 2020 </a:t>
            </a:r>
            <a:r>
              <a:rPr lang="fr-FR" sz="2200" i="1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vs</a:t>
            </a:r>
            <a:r>
              <a:rPr lang="fr-FR" sz="2200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 </a:t>
            </a:r>
            <a:r>
              <a:rPr lang="fr-FR" sz="2200" b="1" dirty="0">
                <a:solidFill>
                  <a:srgbClr val="CC0066"/>
                </a:solidFill>
                <a:latin typeface="Arial"/>
                <a:ea typeface="Wingdings"/>
                <a:cs typeface="Wingdings"/>
                <a:sym typeface="Wingdings"/>
              </a:rPr>
              <a:t>75</a:t>
            </a:r>
            <a:r>
              <a:rPr lang="fr-FR" sz="2200" dirty="0">
                <a:solidFill>
                  <a:srgbClr val="CC0066"/>
                </a:solidFill>
                <a:latin typeface="Arial"/>
                <a:ea typeface="Wingdings"/>
                <a:cs typeface="Wingdings"/>
                <a:sym typeface="Wingdings"/>
              </a:rPr>
              <a:t>%</a:t>
            </a:r>
            <a:r>
              <a:rPr lang="fr-FR" sz="2200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 en 2021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/>
                <a:ea typeface="Wingdings"/>
                <a:cs typeface="Wingdings"/>
                <a:sym typeface="Wingdings"/>
              </a:rPr>
              <a:t></a:t>
            </a:r>
            <a:r>
              <a:rPr lang="fr-FR" sz="2200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 : </a:t>
            </a:r>
            <a:r>
              <a:rPr lang="fr-FR" sz="2200" b="1" dirty="0">
                <a:solidFill>
                  <a:srgbClr val="CC0066"/>
                </a:solidFill>
                <a:latin typeface="Arial"/>
                <a:ea typeface="Wingdings"/>
                <a:cs typeface="Wingdings"/>
                <a:sym typeface="Wingdings"/>
              </a:rPr>
              <a:t>x2</a:t>
            </a:r>
            <a:r>
              <a:rPr lang="fr-FR" sz="2200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Arial"/>
                <a:ea typeface="Wingdings"/>
                <a:cs typeface="Wingdings"/>
                <a:sym typeface="Wingdings"/>
              </a:rPr>
              <a:t>(57 en 2020 contre 105 en 2021)</a:t>
            </a: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Wingdings"/>
              <a:cs typeface="Wingdings"/>
              <a:sym typeface="Wingdings"/>
            </a:endParaRPr>
          </a:p>
          <a:p>
            <a:endParaRPr lang="fr-FR" sz="2200" dirty="0">
              <a:solidFill>
                <a:schemeClr val="bg2"/>
              </a:solidFill>
              <a:latin typeface="Arial"/>
              <a:ea typeface="Wingdings"/>
              <a:cs typeface="Wingdings"/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2"/>
              </a:solidFill>
              <a:latin typeface="Arial"/>
              <a:ea typeface="Wingdings"/>
              <a:cs typeface="Wingdings"/>
              <a:sym typeface="Wingdings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302298" y="2772478"/>
            <a:ext cx="2186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dirty="0"/>
              <a:t>Qui ?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856257" y="2987921"/>
            <a:ext cx="7111954" cy="3490494"/>
            <a:chOff x="856257" y="2987921"/>
            <a:chExt cx="7111954" cy="3490494"/>
          </a:xfrm>
        </p:grpSpPr>
        <p:grpSp>
          <p:nvGrpSpPr>
            <p:cNvPr id="14" name="Groupe 13"/>
            <p:cNvGrpSpPr/>
            <p:nvPr/>
          </p:nvGrpSpPr>
          <p:grpSpPr>
            <a:xfrm>
              <a:off x="856257" y="2987921"/>
              <a:ext cx="6943552" cy="3490494"/>
              <a:chOff x="919217" y="2990964"/>
              <a:chExt cx="6943552" cy="3490494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2267744" y="3472361"/>
                <a:ext cx="5595025" cy="3009097"/>
                <a:chOff x="2267744" y="3472361"/>
                <a:chExt cx="5595025" cy="300909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BB73236-8062-49D6-9578-DEDA20C7C13C}"/>
                    </a:ext>
                  </a:extLst>
                </p:cNvPr>
                <p:cNvSpPr/>
                <p:nvPr/>
              </p:nvSpPr>
              <p:spPr>
                <a:xfrm>
                  <a:off x="4318463" y="3472361"/>
                  <a:ext cx="1505819" cy="21450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EA40972-1877-4576-82BF-7451CA533EC6}"/>
                    </a:ext>
                  </a:extLst>
                </p:cNvPr>
                <p:cNvSpPr/>
                <p:nvPr/>
              </p:nvSpPr>
              <p:spPr>
                <a:xfrm>
                  <a:off x="2279976" y="5560879"/>
                  <a:ext cx="789772" cy="920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E0CD583-BA89-4C1A-B969-DE3B017910A1}"/>
                    </a:ext>
                  </a:extLst>
                </p:cNvPr>
                <p:cNvSpPr/>
                <p:nvPr/>
              </p:nvSpPr>
              <p:spPr>
                <a:xfrm>
                  <a:off x="7072997" y="5560879"/>
                  <a:ext cx="789772" cy="920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7" name="Image 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2722" t="13417" r="32723" b="23868"/>
                <a:stretch/>
              </p:blipFill>
              <p:spPr>
                <a:xfrm>
                  <a:off x="2267744" y="3472361"/>
                  <a:ext cx="2069860" cy="2145001"/>
                </a:xfrm>
                <a:prstGeom prst="rect">
                  <a:avLst/>
                </a:prstGeom>
              </p:spPr>
            </p:pic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9581" t="13417" r="32724" b="23868"/>
                <a:stretch/>
              </p:blipFill>
              <p:spPr>
                <a:xfrm>
                  <a:off x="5586319" y="3472361"/>
                  <a:ext cx="2268269" cy="2239731"/>
                </a:xfrm>
                <a:prstGeom prst="rect">
                  <a:avLst/>
                </a:prstGeom>
              </p:spPr>
            </p:pic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164" t="76131" r="7592" b="350"/>
                <a:stretch/>
              </p:blipFill>
              <p:spPr>
                <a:xfrm>
                  <a:off x="2515488" y="5613423"/>
                  <a:ext cx="5111770" cy="868035"/>
                </a:xfrm>
                <a:prstGeom prst="rect">
                  <a:avLst/>
                </a:prstGeom>
              </p:spPr>
            </p:pic>
          </p:grpSp>
          <p:grpSp>
            <p:nvGrpSpPr>
              <p:cNvPr id="4" name="Groupe 3"/>
              <p:cNvGrpSpPr/>
              <p:nvPr/>
            </p:nvGrpSpPr>
            <p:grpSpPr>
              <a:xfrm>
                <a:off x="919217" y="2990964"/>
                <a:ext cx="6317078" cy="2853842"/>
                <a:chOff x="919217" y="2990964"/>
                <a:chExt cx="6317078" cy="2853842"/>
              </a:xfrm>
            </p:grpSpPr>
            <p:sp>
              <p:nvSpPr>
                <p:cNvPr id="20" name="ZoneTexte 19"/>
                <p:cNvSpPr txBox="1"/>
                <p:nvPr/>
              </p:nvSpPr>
              <p:spPr>
                <a:xfrm rot="18162176">
                  <a:off x="48864" y="4328122"/>
                  <a:ext cx="23870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Catégories d’interlocuteurs</a:t>
                  </a:r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2581164" y="3018699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2020</a:t>
                  </a: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6444207" y="2990964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2021</a:t>
                  </a:r>
                </a:p>
              </p:txBody>
            </p:sp>
          </p:grpSp>
        </p:grpSp>
        <p:sp>
          <p:nvSpPr>
            <p:cNvPr id="17" name="ZoneTexte 16"/>
            <p:cNvSpPr txBox="1"/>
            <p:nvPr/>
          </p:nvSpPr>
          <p:spPr>
            <a:xfrm>
              <a:off x="3463937" y="5403117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N=320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104115" y="5415368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N=419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4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379301"/>
            <a:ext cx="8352928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 quel traitement anticancéreux en cours ?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405111"/>
              </p:ext>
            </p:extLst>
          </p:nvPr>
        </p:nvGraphicFramePr>
        <p:xfrm>
          <a:off x="1564704" y="19897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240">
                  <a:extLst>
                    <a:ext uri="{9D8B030D-6E8A-4147-A177-3AD203B41FA5}">
                      <a16:colId xmlns:a16="http://schemas.microsoft.com/office/drawing/2014/main" val="29070280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230227625"/>
                    </a:ext>
                  </a:extLst>
                </a:gridCol>
                <a:gridCol w="1720552">
                  <a:extLst>
                    <a:ext uri="{9D8B030D-6E8A-4147-A177-3AD203B41FA5}">
                      <a16:colId xmlns:a16="http://schemas.microsoft.com/office/drawing/2014/main" val="426721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2020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7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TO en monothérapie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6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Association de TO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3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Autres que TO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71021"/>
                  </a:ext>
                </a:extLst>
              </a:tr>
            </a:tbl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B196F253-6C24-43C8-9541-C463585E7876}"/>
              </a:ext>
            </a:extLst>
          </p:cNvPr>
          <p:cNvGrpSpPr/>
          <p:nvPr/>
        </p:nvGrpSpPr>
        <p:grpSpPr>
          <a:xfrm>
            <a:off x="606420" y="2348880"/>
            <a:ext cx="7554030" cy="3723313"/>
            <a:chOff x="606420" y="2348880"/>
            <a:chExt cx="7554030" cy="372331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C2786F7-CB96-4267-9EAD-EC8D843A139B}"/>
                </a:ext>
              </a:extLst>
            </p:cNvPr>
            <p:cNvGrpSpPr/>
            <p:nvPr/>
          </p:nvGrpSpPr>
          <p:grpSpPr>
            <a:xfrm>
              <a:off x="3419872" y="2348880"/>
              <a:ext cx="2076282" cy="3723313"/>
              <a:chOff x="3419872" y="2348880"/>
              <a:chExt cx="2076282" cy="3723313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3419872" y="4594865"/>
                <a:ext cx="20762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fr-FR" b="1" dirty="0" err="1"/>
                  <a:t>Palbociclib</a:t>
                </a:r>
                <a:endParaRPr lang="fr-FR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b="1" dirty="0" err="1"/>
                  <a:t>Abemaciclib</a:t>
                </a:r>
                <a:endParaRPr lang="fr-FR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b="1" dirty="0" err="1"/>
                  <a:t>Imatinib</a:t>
                </a:r>
                <a:endParaRPr lang="fr-FR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err="1"/>
                  <a:t>Pazopanib</a:t>
                </a: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err="1"/>
                  <a:t>Ribociclib</a:t>
                </a:r>
                <a:endParaRPr lang="fr-FR" dirty="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4572000" y="2348880"/>
                <a:ext cx="924154" cy="382508"/>
              </a:xfrm>
              <a:prstGeom prst="ellipse">
                <a:avLst/>
              </a:prstGeom>
              <a:noFill/>
              <a:ln>
                <a:solidFill>
                  <a:srgbClr val="FF79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" name="Connecteur droit avec flèche 12"/>
              <p:cNvCxnSpPr/>
              <p:nvPr/>
            </p:nvCxnSpPr>
            <p:spPr>
              <a:xfrm flipH="1">
                <a:off x="4283968" y="2731388"/>
                <a:ext cx="576064" cy="1705724"/>
              </a:xfrm>
              <a:prstGeom prst="straightConnector1">
                <a:avLst/>
              </a:prstGeom>
              <a:ln w="12700" cmpd="sng">
                <a:solidFill>
                  <a:srgbClr val="FF79B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EFFBE2B-0970-45A4-ADF1-21BA4B662132}"/>
                </a:ext>
              </a:extLst>
            </p:cNvPr>
            <p:cNvGrpSpPr/>
            <p:nvPr/>
          </p:nvGrpSpPr>
          <p:grpSpPr>
            <a:xfrm>
              <a:off x="6084168" y="2348880"/>
              <a:ext cx="2076282" cy="3723313"/>
              <a:chOff x="6084168" y="2348880"/>
              <a:chExt cx="2076282" cy="3723313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6084168" y="4594865"/>
                <a:ext cx="20762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fr-FR" b="1" dirty="0" err="1"/>
                  <a:t>Abemaciclib</a:t>
                </a:r>
                <a:endParaRPr lang="fr-FR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b="1" dirty="0" err="1"/>
                  <a:t>Palbociclib</a:t>
                </a:r>
                <a:endParaRPr lang="fr-FR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b="1" dirty="0" err="1"/>
                  <a:t>Sunitinib</a:t>
                </a:r>
                <a:endParaRPr lang="fr-FR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err="1"/>
                  <a:t>Olaparib</a:t>
                </a: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 err="1"/>
                  <a:t>Niraparib</a:t>
                </a:r>
                <a:endParaRPr lang="fr-FR" dirty="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6372200" y="2348880"/>
                <a:ext cx="864096" cy="382508"/>
              </a:xfrm>
              <a:prstGeom prst="ellipse">
                <a:avLst/>
              </a:prstGeom>
              <a:noFill/>
              <a:ln>
                <a:solidFill>
                  <a:srgbClr val="FF79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>
                <a:off x="6948264" y="2731388"/>
                <a:ext cx="174045" cy="1819753"/>
              </a:xfrm>
              <a:prstGeom prst="straightConnector1">
                <a:avLst/>
              </a:prstGeom>
              <a:ln w="12700" cmpd="sng">
                <a:solidFill>
                  <a:srgbClr val="FF79B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420" y="4594865"/>
              <a:ext cx="2443316" cy="1465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84FCF20A-54A2-4CD8-893B-46AF3EBB8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237" y="1895479"/>
            <a:ext cx="7841526" cy="38572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27F56-11FC-4540-A7EB-52BF61FD1ADE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372382" y="4760278"/>
            <a:ext cx="2372190" cy="1752615"/>
            <a:chOff x="1259632" y="4509120"/>
            <a:chExt cx="2372190" cy="1752615"/>
          </a:xfrm>
        </p:grpSpPr>
        <p:sp>
          <p:nvSpPr>
            <p:cNvPr id="4" name="Ellipse 3"/>
            <p:cNvSpPr/>
            <p:nvPr/>
          </p:nvSpPr>
          <p:spPr>
            <a:xfrm>
              <a:off x="1259632" y="4509120"/>
              <a:ext cx="1584176" cy="288032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/>
            <p:cNvCxnSpPr>
              <a:cxnSpLocks/>
              <a:endCxn id="7" idx="0"/>
            </p:cNvCxnSpPr>
            <p:nvPr/>
          </p:nvCxnSpPr>
          <p:spPr>
            <a:xfrm>
              <a:off x="2369926" y="4837075"/>
              <a:ext cx="325792" cy="1147661"/>
            </a:xfrm>
            <a:prstGeom prst="straightConnector1">
              <a:avLst/>
            </a:prstGeom>
            <a:ln w="12700" cmpd="sng"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1759614" y="5984736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Survenue et gestion ++ 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002648" y="4742287"/>
            <a:ext cx="2982903" cy="1844786"/>
            <a:chOff x="1110064" y="4509120"/>
            <a:chExt cx="2982903" cy="1844786"/>
          </a:xfrm>
        </p:grpSpPr>
        <p:sp>
          <p:nvSpPr>
            <p:cNvPr id="8" name="Ellipse 7"/>
            <p:cNvSpPr/>
            <p:nvPr/>
          </p:nvSpPr>
          <p:spPr>
            <a:xfrm>
              <a:off x="2760819" y="4509120"/>
              <a:ext cx="1332148" cy="57606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avec flèche 9"/>
            <p:cNvCxnSpPr>
              <a:cxnSpLocks/>
              <a:endCxn id="12" idx="0"/>
            </p:cNvCxnSpPr>
            <p:nvPr/>
          </p:nvCxnSpPr>
          <p:spPr>
            <a:xfrm flipH="1">
              <a:off x="2284003" y="5133401"/>
              <a:ext cx="1142890" cy="574174"/>
            </a:xfrm>
            <a:prstGeom prst="straightConnector1">
              <a:avLst/>
            </a:prstGeom>
            <a:ln w="12700" cmpd="sng"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1110064" y="5707575"/>
              <a:ext cx="2347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Rappels modalités de prise/posologie, conseils hygiéno-diététiques, … 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196506" y="4613801"/>
            <a:ext cx="2655916" cy="1909997"/>
            <a:chOff x="4669519" y="4343639"/>
            <a:chExt cx="2655916" cy="1909997"/>
          </a:xfrm>
        </p:grpSpPr>
        <p:sp>
          <p:nvSpPr>
            <p:cNvPr id="14" name="Ellipse 13"/>
            <p:cNvSpPr/>
            <p:nvPr/>
          </p:nvSpPr>
          <p:spPr>
            <a:xfrm>
              <a:off x="5627371" y="4343639"/>
              <a:ext cx="1182246" cy="57606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6074460" y="4980398"/>
              <a:ext cx="0" cy="772343"/>
            </a:xfrm>
            <a:prstGeom prst="straightConnector1">
              <a:avLst/>
            </a:prstGeom>
            <a:ln w="12700" cmpd="sng"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4669519" y="5791971"/>
              <a:ext cx="2655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Problèmes d’ordonnance</a:t>
              </a:r>
              <a:r>
                <a:rPr lang="fr-FR" sz="1200">
                  <a:latin typeface="Calibri" panose="020F0502020204030204" pitchFamily="34" charset="0"/>
                  <a:cs typeface="Calibri" panose="020F0502020204030204" pitchFamily="34" charset="0"/>
                </a:rPr>
                <a:t>, mise 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à disposition traitement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125365" y="4712545"/>
            <a:ext cx="2310132" cy="1796657"/>
            <a:chOff x="6961687" y="4429432"/>
            <a:chExt cx="2310132" cy="1796657"/>
          </a:xfrm>
        </p:grpSpPr>
        <p:sp>
          <p:nvSpPr>
            <p:cNvPr id="17" name="Ellipse 16"/>
            <p:cNvSpPr/>
            <p:nvPr/>
          </p:nvSpPr>
          <p:spPr>
            <a:xfrm>
              <a:off x="6961687" y="4429432"/>
              <a:ext cx="864096" cy="392818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7721880" y="4858815"/>
              <a:ext cx="209319" cy="905609"/>
            </a:xfrm>
            <a:prstGeom prst="straightConnector1">
              <a:avLst/>
            </a:prstGeom>
            <a:ln w="12700" cmpd="sng"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399611" y="576442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Retours Pharmacie</a:t>
              </a:r>
            </a:p>
            <a:p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EI nécessitant suivi</a:t>
              </a:r>
            </a:p>
          </p:txBody>
        </p:sp>
      </p:grp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0C4B59A4-845D-4ACC-9C50-026F0E88755B}"/>
              </a:ext>
            </a:extLst>
          </p:cNvPr>
          <p:cNvSpPr txBox="1">
            <a:spLocks/>
          </p:cNvSpPr>
          <p:nvPr/>
        </p:nvSpPr>
        <p:spPr>
          <a:xfrm>
            <a:off x="277764" y="1370782"/>
            <a:ext cx="8352928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ea typeface="Wingdings"/>
                <a:cs typeface="Wingdings"/>
                <a:sym typeface="Wingding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ea typeface="Wingdings"/>
                <a:cs typeface="Arial"/>
                <a:sym typeface="Wingdings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  <a:ea typeface="Wingdings"/>
                <a:cs typeface="Wingdings"/>
                <a:sym typeface="Wingdings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ü"/>
              <a:defRPr sz="1600" baseline="0">
                <a:solidFill>
                  <a:srgbClr val="384245"/>
                </a:solidFill>
                <a:latin typeface="Arial"/>
                <a:ea typeface="Verdana" pitchFamily="34" charset="0"/>
                <a:cs typeface="Verdana" pitchFamily="34" charset="0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494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494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494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494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 quels motifs ? </a:t>
            </a:r>
          </a:p>
        </p:txBody>
      </p:sp>
    </p:spTree>
    <p:extLst>
      <p:ext uri="{BB962C8B-B14F-4D97-AF65-F5344CB8AC3E}">
        <p14:creationId xmlns:p14="http://schemas.microsoft.com/office/powerpoint/2010/main" val="8011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rgbClr val="7C8E94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3255</TotalTime>
  <Words>439</Words>
  <Application>Microsoft Office PowerPoint</Application>
  <PresentationFormat>Affichage à l'écran (4:3)</PresentationFormat>
  <Paragraphs>133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Thème1</vt:lpstr>
      <vt:lpstr>Modèle par défaut</vt:lpstr>
      <vt:lpstr>Pharmaciens et suivi ambulatoire des patients sous thérapies orales anticancéreuses : relations ville-hôpital</vt:lpstr>
      <vt:lpstr>Plan</vt:lpstr>
      <vt:lpstr>Introduction</vt:lpstr>
      <vt:lpstr>Introduction</vt:lpstr>
      <vt:lpstr>Matériels et méthode</vt:lpstr>
      <vt:lpstr>Résultats</vt:lpstr>
      <vt:lpstr>Résultats</vt:lpstr>
      <vt:lpstr>Résultats</vt:lpstr>
      <vt:lpstr>Résultats</vt:lpstr>
      <vt:lpstr>Résultats</vt:lpstr>
      <vt:lpstr>Résultats</vt:lpstr>
      <vt:lpstr>Conclusion</vt:lpstr>
      <vt:lpstr> Merci de votre attention !</vt:lpstr>
    </vt:vector>
  </TitlesOfParts>
  <Company>ICM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rencontre Ville – Hôpital Groupe de travail pharmaciens  Expérience hospitalière</dc:title>
  <dc:creator>ICM</dc:creator>
  <cp:lastModifiedBy>Charlotte</cp:lastModifiedBy>
  <cp:revision>182</cp:revision>
  <cp:lastPrinted>2018-01-29T14:01:53Z</cp:lastPrinted>
  <dcterms:created xsi:type="dcterms:W3CDTF">2018-01-29T08:55:54Z</dcterms:created>
  <dcterms:modified xsi:type="dcterms:W3CDTF">2021-09-08T18:22:44Z</dcterms:modified>
</cp:coreProperties>
</file>